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3"/>
  </p:notesMasterIdLst>
  <p:handoutMasterIdLst>
    <p:handoutMasterId r:id="rId34"/>
  </p:handoutMasterIdLst>
  <p:sldIdLst>
    <p:sldId id="257" r:id="rId2"/>
    <p:sldId id="265" r:id="rId3"/>
    <p:sldId id="297" r:id="rId4"/>
    <p:sldId id="298" r:id="rId5"/>
    <p:sldId id="261" r:id="rId6"/>
    <p:sldId id="275" r:id="rId7"/>
    <p:sldId id="276" r:id="rId8"/>
    <p:sldId id="277" r:id="rId9"/>
    <p:sldId id="278" r:id="rId10"/>
    <p:sldId id="279" r:id="rId11"/>
    <p:sldId id="266"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70" r:id="rId30"/>
    <p:sldId id="271" r:id="rId31"/>
    <p:sldId id="26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69" d="100"/>
          <a:sy n="69" d="100"/>
        </p:scale>
        <p:origin x="64"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11/09/2024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11/09/2024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11/09/2024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11/09/2024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11/09/2024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11/09/2024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11/09/2024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11/09/2024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11/09/2024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11/09/2024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11/09/2024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511397" y="1316254"/>
            <a:ext cx="7752927"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Nhập môn </a:t>
            </a:r>
          </a:p>
          <a:p>
            <a:r>
              <a:rPr lang="vi-VN" dirty="0"/>
              <a:t>Công nghệ phần mềm</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569269" y="3004603"/>
            <a:ext cx="7399899" cy="173523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Đặc tả yêu cầu bài toán với sơ đồ </a:t>
            </a:r>
            <a:r>
              <a:rPr lang="vi-VN" sz="2800" b="0" dirty="0" err="1"/>
              <a:t>Use-case</a:t>
            </a:r>
            <a:endParaRPr lang="en-US" sz="2800" b="0" dirty="0"/>
          </a:p>
          <a:p>
            <a:endParaRPr lang="vi-VN" sz="2400" b="0" dirty="0"/>
          </a:p>
          <a:p>
            <a:endParaRPr lang="en-US" sz="2400" b="0" dirty="0"/>
          </a:p>
        </p:txBody>
      </p:sp>
      <p:sp>
        <p:nvSpPr>
          <p:cNvPr id="2" name="TextBox 1">
            <a:extLst>
              <a:ext uri="{FF2B5EF4-FFF2-40B4-BE49-F238E27FC236}">
                <a16:creationId xmlns:a16="http://schemas.microsoft.com/office/drawing/2014/main" id="{C86E2891-0D9D-CAFF-D250-7692667F18E1}"/>
              </a:ext>
            </a:extLst>
          </p:cNvPr>
          <p:cNvSpPr txBox="1"/>
          <p:nvPr/>
        </p:nvSpPr>
        <p:spPr>
          <a:xfrm>
            <a:off x="4531488" y="3687552"/>
            <a:ext cx="3732836" cy="369332"/>
          </a:xfrm>
          <a:prstGeom prst="rect">
            <a:avLst/>
          </a:prstGeom>
          <a:noFill/>
        </p:spPr>
        <p:txBody>
          <a:bodyPr wrap="square" rtlCol="0">
            <a:spAutoFit/>
          </a:bodyPr>
          <a:lstStyle/>
          <a:p>
            <a:r>
              <a:rPr lang="vi-VN" dirty="0"/>
              <a:t>GVHD : Nguyễn Mạnh Tuấn</a:t>
            </a:r>
            <a:endParaRPr lang="en-US" dirty="0"/>
          </a:p>
        </p:txBody>
      </p:sp>
      <p:sp>
        <p:nvSpPr>
          <p:cNvPr id="3" name="TextBox 2">
            <a:extLst>
              <a:ext uri="{FF2B5EF4-FFF2-40B4-BE49-F238E27FC236}">
                <a16:creationId xmlns:a16="http://schemas.microsoft.com/office/drawing/2014/main" id="{7E85095D-972D-E7AB-F1B8-D7E05E28F4F6}"/>
              </a:ext>
            </a:extLst>
          </p:cNvPr>
          <p:cNvSpPr txBox="1"/>
          <p:nvPr/>
        </p:nvSpPr>
        <p:spPr>
          <a:xfrm>
            <a:off x="511397" y="3975861"/>
            <a:ext cx="4398380" cy="1661993"/>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Nhóm 01 :</a:t>
            </a:r>
          </a:p>
          <a:p>
            <a:pPr lvl="1"/>
            <a:r>
              <a:rPr lang="vi-VN" sz="1400" dirty="0">
                <a:latin typeface="Arial" panose="020B0604020202020204" pitchFamily="34" charset="0"/>
                <a:cs typeface="Arial" panose="020B0604020202020204" pitchFamily="34" charset="0"/>
              </a:rPr>
              <a:t>Trương Minh Ngọc 20220038</a:t>
            </a:r>
          </a:p>
          <a:p>
            <a:pPr lvl="1"/>
            <a:r>
              <a:rPr lang="vi-VN" sz="1400" dirty="0">
                <a:latin typeface="Arial" panose="020B0604020202020204" pitchFamily="34" charset="0"/>
                <a:cs typeface="Arial" panose="020B0604020202020204" pitchFamily="34" charset="0"/>
              </a:rPr>
              <a:t>Nguyễn Tùng Dương 20224968</a:t>
            </a:r>
          </a:p>
          <a:p>
            <a:pPr lvl="1"/>
            <a:r>
              <a:rPr lang="vi-VN" sz="1400" dirty="0">
                <a:latin typeface="Arial" panose="020B0604020202020204" pitchFamily="34" charset="0"/>
                <a:cs typeface="Arial" panose="020B0604020202020204" pitchFamily="34" charset="0"/>
              </a:rPr>
              <a:t>Nguyễn Khánh Huyền 20225016</a:t>
            </a:r>
          </a:p>
          <a:p>
            <a:pPr lvl="1"/>
            <a:r>
              <a:rPr lang="vi-VN" sz="1400" dirty="0">
                <a:latin typeface="Arial" panose="020B0604020202020204" pitchFamily="34" charset="0"/>
                <a:cs typeface="Arial" panose="020B0604020202020204" pitchFamily="34" charset="0"/>
              </a:rPr>
              <a:t>Đỗ Minh Phúc 20225064</a:t>
            </a:r>
          </a:p>
          <a:p>
            <a:pPr lvl="1"/>
            <a:r>
              <a:rPr lang="vi-VN" sz="1400" dirty="0">
                <a:latin typeface="Arial" panose="020B0604020202020204" pitchFamily="34" charset="0"/>
                <a:cs typeface="Arial" panose="020B0604020202020204" pitchFamily="34" charset="0"/>
              </a:rPr>
              <a:t>Lê Huy Dũng 20224960</a:t>
            </a:r>
          </a:p>
          <a:p>
            <a:pPr lvl="1"/>
            <a:endParaRPr lang="en-US" sz="1400" dirty="0"/>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6BE30-DC0F-DBED-B40A-B66FDC31080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24D3E9-30C0-6D96-DC4B-3C1EEADF6FD8}"/>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10</a:t>
            </a:fld>
            <a:endParaRPr lang="en-US"/>
          </a:p>
        </p:txBody>
      </p:sp>
      <p:sp>
        <p:nvSpPr>
          <p:cNvPr id="2" name="Title 1">
            <a:extLst>
              <a:ext uri="{FF2B5EF4-FFF2-40B4-BE49-F238E27FC236}">
                <a16:creationId xmlns:a16="http://schemas.microsoft.com/office/drawing/2014/main" id="{FC0B17BD-EC97-4B82-2465-65D68AC59CCE}"/>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sp>
        <p:nvSpPr>
          <p:cNvPr id="8" name="TextBox 7">
            <a:extLst>
              <a:ext uri="{FF2B5EF4-FFF2-40B4-BE49-F238E27FC236}">
                <a16:creationId xmlns:a16="http://schemas.microsoft.com/office/drawing/2014/main" id="{F586E7E1-EF8C-9F49-E40E-ABA2C6148B25}"/>
              </a:ext>
            </a:extLst>
          </p:cNvPr>
          <p:cNvSpPr txBox="1"/>
          <p:nvPr/>
        </p:nvSpPr>
        <p:spPr>
          <a:xfrm>
            <a:off x="434049" y="1429474"/>
            <a:ext cx="5764193" cy="369332"/>
          </a:xfrm>
          <a:prstGeom prst="rect">
            <a:avLst/>
          </a:prstGeom>
          <a:noFill/>
        </p:spPr>
        <p:txBody>
          <a:bodyPr wrap="square" rtlCol="0">
            <a:spAutoFit/>
          </a:bodyPr>
          <a:lstStyle/>
          <a:p>
            <a:r>
              <a:rPr lang="vi-VN" dirty="0" err="1"/>
              <a:t>Use-case</a:t>
            </a:r>
            <a:r>
              <a:rPr lang="vi-VN" dirty="0"/>
              <a:t> phân rã chức năng : Quản lý thu phí</a:t>
            </a:r>
            <a:endParaRPr lang="en-US" dirty="0"/>
          </a:p>
        </p:txBody>
      </p:sp>
      <p:pic>
        <p:nvPicPr>
          <p:cNvPr id="4" name="Picture 3">
            <a:extLst>
              <a:ext uri="{FF2B5EF4-FFF2-40B4-BE49-F238E27FC236}">
                <a16:creationId xmlns:a16="http://schemas.microsoft.com/office/drawing/2014/main" id="{8E4713FE-50E0-5108-066B-32962268D073}"/>
              </a:ext>
            </a:extLst>
          </p:cNvPr>
          <p:cNvPicPr>
            <a:picLocks noChangeAspect="1"/>
          </p:cNvPicPr>
          <p:nvPr/>
        </p:nvPicPr>
        <p:blipFill>
          <a:blip r:embed="rId2"/>
          <a:stretch>
            <a:fillRect/>
          </a:stretch>
        </p:blipFill>
        <p:spPr>
          <a:xfrm>
            <a:off x="1009516" y="2246468"/>
            <a:ext cx="6411059" cy="3500363"/>
          </a:xfrm>
          <a:prstGeom prst="rect">
            <a:avLst/>
          </a:prstGeom>
        </p:spPr>
      </p:pic>
    </p:spTree>
    <p:extLst>
      <p:ext uri="{BB962C8B-B14F-4D97-AF65-F5344CB8AC3E}">
        <p14:creationId xmlns:p14="http://schemas.microsoft.com/office/powerpoint/2010/main" val="4125348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Đặc tả sử dụng</a:t>
            </a:r>
            <a:endParaRPr lang="en-US" dirty="0"/>
          </a:p>
        </p:txBody>
      </p:sp>
      <p:sp>
        <p:nvSpPr>
          <p:cNvPr id="7" name="TextBox 6">
            <a:extLst>
              <a:ext uri="{FF2B5EF4-FFF2-40B4-BE49-F238E27FC236}">
                <a16:creationId xmlns:a16="http://schemas.microsoft.com/office/drawing/2014/main" id="{F88C073B-D11D-284D-E5D2-E455615EBACF}"/>
              </a:ext>
            </a:extLst>
          </p:cNvPr>
          <p:cNvSpPr txBox="1"/>
          <p:nvPr/>
        </p:nvSpPr>
        <p:spPr>
          <a:xfrm>
            <a:off x="5648445" y="3429000"/>
            <a:ext cx="3449256" cy="461665"/>
          </a:xfrm>
          <a:prstGeom prst="rect">
            <a:avLst/>
          </a:prstGeom>
          <a:noFill/>
        </p:spPr>
        <p:txBody>
          <a:bodyPr wrap="square" rtlCol="0">
            <a:spAutoFit/>
          </a:bodyPr>
          <a:lstStyle/>
          <a:p>
            <a:r>
              <a:rPr lang="vi-VN" sz="2400" b="1" dirty="0" err="1"/>
              <a:t>Use-case</a:t>
            </a:r>
            <a:r>
              <a:rPr lang="vi-VN" sz="2400" b="1" dirty="0"/>
              <a:t> đăng nhập</a:t>
            </a:r>
            <a:endParaRPr lang="en-US" sz="2400" b="1" dirty="0"/>
          </a:p>
        </p:txBody>
      </p:sp>
      <p:pic>
        <p:nvPicPr>
          <p:cNvPr id="9" name="Picture 8">
            <a:extLst>
              <a:ext uri="{FF2B5EF4-FFF2-40B4-BE49-F238E27FC236}">
                <a16:creationId xmlns:a16="http://schemas.microsoft.com/office/drawing/2014/main" id="{F2180DA1-28A4-7D2A-0240-7A996EFD3BB0}"/>
              </a:ext>
            </a:extLst>
          </p:cNvPr>
          <p:cNvPicPr>
            <a:picLocks noChangeAspect="1"/>
          </p:cNvPicPr>
          <p:nvPr/>
        </p:nvPicPr>
        <p:blipFill>
          <a:blip r:embed="rId2"/>
          <a:stretch>
            <a:fillRect/>
          </a:stretch>
        </p:blipFill>
        <p:spPr>
          <a:xfrm>
            <a:off x="813124" y="902826"/>
            <a:ext cx="4352799" cy="5301205"/>
          </a:xfrm>
          <a:prstGeom prst="rect">
            <a:avLst/>
          </a:prstGeom>
        </p:spPr>
      </p:pic>
    </p:spTree>
    <p:extLst>
      <p:ext uri="{BB962C8B-B14F-4D97-AF65-F5344CB8AC3E}">
        <p14:creationId xmlns:p14="http://schemas.microsoft.com/office/powerpoint/2010/main" val="275135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E8AFD-4B72-ABC6-2523-64CE5F1733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065A4B-0719-9982-3EC7-76B262F82465}"/>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FFD0EBBF-603E-B1BB-C7EC-58CEFE985EEA}"/>
              </a:ext>
            </a:extLst>
          </p:cNvPr>
          <p:cNvSpPr>
            <a:spLocks noGrp="1"/>
          </p:cNvSpPr>
          <p:nvPr>
            <p:ph type="title"/>
          </p:nvPr>
        </p:nvSpPr>
        <p:spPr/>
        <p:txBody>
          <a:bodyPr/>
          <a:lstStyle/>
          <a:p>
            <a:r>
              <a:rPr lang="vi-VN" dirty="0"/>
              <a:t>Đặc tả sử dụng</a:t>
            </a:r>
            <a:endParaRPr lang="en-US" dirty="0"/>
          </a:p>
        </p:txBody>
      </p:sp>
      <p:sp>
        <p:nvSpPr>
          <p:cNvPr id="7" name="TextBox 6">
            <a:extLst>
              <a:ext uri="{FF2B5EF4-FFF2-40B4-BE49-F238E27FC236}">
                <a16:creationId xmlns:a16="http://schemas.microsoft.com/office/drawing/2014/main" id="{1CAB0421-0F88-3907-FFCF-9BBE32FE6FB9}"/>
              </a:ext>
            </a:extLst>
          </p:cNvPr>
          <p:cNvSpPr txBox="1"/>
          <p:nvPr/>
        </p:nvSpPr>
        <p:spPr>
          <a:xfrm>
            <a:off x="5648445" y="3429000"/>
            <a:ext cx="3449256" cy="461665"/>
          </a:xfrm>
          <a:prstGeom prst="rect">
            <a:avLst/>
          </a:prstGeom>
          <a:noFill/>
        </p:spPr>
        <p:txBody>
          <a:bodyPr wrap="square" rtlCol="0">
            <a:spAutoFit/>
          </a:bodyPr>
          <a:lstStyle/>
          <a:p>
            <a:r>
              <a:rPr lang="vi-VN" sz="2400" b="1" dirty="0" err="1"/>
              <a:t>Use-case</a:t>
            </a:r>
            <a:r>
              <a:rPr lang="vi-VN" sz="2400" b="1" dirty="0"/>
              <a:t> đăng ký</a:t>
            </a:r>
            <a:endParaRPr lang="en-US" sz="2400" b="1" dirty="0"/>
          </a:p>
        </p:txBody>
      </p:sp>
      <p:pic>
        <p:nvPicPr>
          <p:cNvPr id="12" name="Picture 11">
            <a:extLst>
              <a:ext uri="{FF2B5EF4-FFF2-40B4-BE49-F238E27FC236}">
                <a16:creationId xmlns:a16="http://schemas.microsoft.com/office/drawing/2014/main" id="{96B6EA5A-3721-EBD4-A7FE-7D253083AE8F}"/>
              </a:ext>
            </a:extLst>
          </p:cNvPr>
          <p:cNvPicPr>
            <a:picLocks noChangeAspect="1"/>
          </p:cNvPicPr>
          <p:nvPr/>
        </p:nvPicPr>
        <p:blipFill>
          <a:blip r:embed="rId2"/>
          <a:stretch>
            <a:fillRect/>
          </a:stretch>
        </p:blipFill>
        <p:spPr>
          <a:xfrm>
            <a:off x="835553" y="917292"/>
            <a:ext cx="4129986" cy="5394373"/>
          </a:xfrm>
          <a:prstGeom prst="rect">
            <a:avLst/>
          </a:prstGeom>
        </p:spPr>
      </p:pic>
    </p:spTree>
    <p:extLst>
      <p:ext uri="{BB962C8B-B14F-4D97-AF65-F5344CB8AC3E}">
        <p14:creationId xmlns:p14="http://schemas.microsoft.com/office/powerpoint/2010/main" val="3263034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B25F5-42E2-64AE-2CC3-3C2D5F9B0B0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867BF5-49DB-187D-1404-DDC6A84E2FB7}"/>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64764DCB-1487-EFC1-E2A8-AC3FC304B284}"/>
              </a:ext>
            </a:extLst>
          </p:cNvPr>
          <p:cNvSpPr>
            <a:spLocks noGrp="1"/>
          </p:cNvSpPr>
          <p:nvPr>
            <p:ph type="title"/>
          </p:nvPr>
        </p:nvSpPr>
        <p:spPr/>
        <p:txBody>
          <a:bodyPr/>
          <a:lstStyle/>
          <a:p>
            <a:r>
              <a:rPr lang="vi-VN" dirty="0"/>
              <a:t>Đặc tả sử dụng</a:t>
            </a:r>
            <a:endParaRPr lang="en-US" dirty="0"/>
          </a:p>
        </p:txBody>
      </p:sp>
      <p:sp>
        <p:nvSpPr>
          <p:cNvPr id="7" name="TextBox 6">
            <a:extLst>
              <a:ext uri="{FF2B5EF4-FFF2-40B4-BE49-F238E27FC236}">
                <a16:creationId xmlns:a16="http://schemas.microsoft.com/office/drawing/2014/main" id="{874F0C38-EE47-8E36-F10B-77FEC20231AD}"/>
              </a:ext>
            </a:extLst>
          </p:cNvPr>
          <p:cNvSpPr txBox="1"/>
          <p:nvPr/>
        </p:nvSpPr>
        <p:spPr>
          <a:xfrm>
            <a:off x="5793129" y="3492660"/>
            <a:ext cx="3449256" cy="461665"/>
          </a:xfrm>
          <a:prstGeom prst="rect">
            <a:avLst/>
          </a:prstGeom>
          <a:noFill/>
        </p:spPr>
        <p:txBody>
          <a:bodyPr wrap="square" rtlCol="0">
            <a:spAutoFit/>
          </a:bodyPr>
          <a:lstStyle/>
          <a:p>
            <a:r>
              <a:rPr lang="vi-VN" sz="2400" b="1" dirty="0" err="1"/>
              <a:t>Use-case</a:t>
            </a:r>
            <a:r>
              <a:rPr lang="vi-VN" sz="2400" b="1" dirty="0"/>
              <a:t> đăng xuất</a:t>
            </a:r>
            <a:endParaRPr lang="en-US" sz="2400" b="1" dirty="0"/>
          </a:p>
        </p:txBody>
      </p:sp>
      <p:pic>
        <p:nvPicPr>
          <p:cNvPr id="13" name="Picture 12">
            <a:extLst>
              <a:ext uri="{FF2B5EF4-FFF2-40B4-BE49-F238E27FC236}">
                <a16:creationId xmlns:a16="http://schemas.microsoft.com/office/drawing/2014/main" id="{2F0E6CD2-D200-DD7E-46BD-C77598C16531}"/>
              </a:ext>
            </a:extLst>
          </p:cNvPr>
          <p:cNvPicPr>
            <a:picLocks noChangeAspect="1"/>
          </p:cNvPicPr>
          <p:nvPr/>
        </p:nvPicPr>
        <p:blipFill>
          <a:blip r:embed="rId2"/>
          <a:stretch>
            <a:fillRect/>
          </a:stretch>
        </p:blipFill>
        <p:spPr>
          <a:xfrm>
            <a:off x="354356" y="1188635"/>
            <a:ext cx="5334602" cy="4608049"/>
          </a:xfrm>
          <a:prstGeom prst="rect">
            <a:avLst/>
          </a:prstGeom>
        </p:spPr>
      </p:pic>
    </p:spTree>
    <p:extLst>
      <p:ext uri="{BB962C8B-B14F-4D97-AF65-F5344CB8AC3E}">
        <p14:creationId xmlns:p14="http://schemas.microsoft.com/office/powerpoint/2010/main" val="897606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188E5-9CD7-AD43-A8AE-5C9E0CFE67E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97557C-FDA4-74A7-8ECE-8CC0906615EB}"/>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84ED06AC-94AE-D297-0BF3-A261558826E4}"/>
              </a:ext>
            </a:extLst>
          </p:cNvPr>
          <p:cNvSpPr>
            <a:spLocks noGrp="1"/>
          </p:cNvSpPr>
          <p:nvPr>
            <p:ph type="title"/>
          </p:nvPr>
        </p:nvSpPr>
        <p:spPr/>
        <p:txBody>
          <a:bodyPr/>
          <a:lstStyle/>
          <a:p>
            <a:r>
              <a:rPr lang="vi-VN" dirty="0"/>
              <a:t>Đặc tả sử dụng</a:t>
            </a:r>
            <a:endParaRPr lang="en-US" dirty="0"/>
          </a:p>
        </p:txBody>
      </p:sp>
      <p:sp>
        <p:nvSpPr>
          <p:cNvPr id="7" name="TextBox 6">
            <a:extLst>
              <a:ext uri="{FF2B5EF4-FFF2-40B4-BE49-F238E27FC236}">
                <a16:creationId xmlns:a16="http://schemas.microsoft.com/office/drawing/2014/main" id="{7055E325-5764-39CB-8896-77C5DB8A51BF}"/>
              </a:ext>
            </a:extLst>
          </p:cNvPr>
          <p:cNvSpPr txBox="1"/>
          <p:nvPr/>
        </p:nvSpPr>
        <p:spPr>
          <a:xfrm>
            <a:off x="5764192" y="3135740"/>
            <a:ext cx="3044142" cy="830997"/>
          </a:xfrm>
          <a:prstGeom prst="rect">
            <a:avLst/>
          </a:prstGeom>
          <a:noFill/>
        </p:spPr>
        <p:txBody>
          <a:bodyPr wrap="square" rtlCol="0">
            <a:spAutoFit/>
          </a:bodyPr>
          <a:lstStyle/>
          <a:p>
            <a:r>
              <a:rPr lang="vi-VN" sz="2400" b="1" dirty="0" err="1"/>
              <a:t>Use-case</a:t>
            </a:r>
            <a:r>
              <a:rPr lang="vi-VN" sz="2400" b="1" dirty="0"/>
              <a:t> xem danh sách nhân khẩu</a:t>
            </a:r>
            <a:endParaRPr lang="en-US" sz="2400" b="1" dirty="0"/>
          </a:p>
        </p:txBody>
      </p:sp>
      <p:pic>
        <p:nvPicPr>
          <p:cNvPr id="9" name="Picture 8">
            <a:extLst>
              <a:ext uri="{FF2B5EF4-FFF2-40B4-BE49-F238E27FC236}">
                <a16:creationId xmlns:a16="http://schemas.microsoft.com/office/drawing/2014/main" id="{912E8D2F-12A9-0BE3-B2C0-78608003A5B5}"/>
              </a:ext>
            </a:extLst>
          </p:cNvPr>
          <p:cNvPicPr>
            <a:picLocks noChangeAspect="1"/>
          </p:cNvPicPr>
          <p:nvPr/>
        </p:nvPicPr>
        <p:blipFill>
          <a:blip r:embed="rId2"/>
          <a:stretch>
            <a:fillRect/>
          </a:stretch>
        </p:blipFill>
        <p:spPr>
          <a:xfrm>
            <a:off x="504118" y="1197979"/>
            <a:ext cx="5027465" cy="4820857"/>
          </a:xfrm>
          <a:prstGeom prst="rect">
            <a:avLst/>
          </a:prstGeom>
        </p:spPr>
      </p:pic>
    </p:spTree>
    <p:extLst>
      <p:ext uri="{BB962C8B-B14F-4D97-AF65-F5344CB8AC3E}">
        <p14:creationId xmlns:p14="http://schemas.microsoft.com/office/powerpoint/2010/main" val="2638472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D50B7-3DB9-7746-624E-7059226BB14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FD768-4728-F28D-6EB4-90B331451AB7}"/>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BD0315D-24EA-C421-41F2-9AA5C2BBC06A}"/>
              </a:ext>
            </a:extLst>
          </p:cNvPr>
          <p:cNvSpPr>
            <a:spLocks noGrp="1"/>
          </p:cNvSpPr>
          <p:nvPr>
            <p:ph type="title"/>
          </p:nvPr>
        </p:nvSpPr>
        <p:spPr/>
        <p:txBody>
          <a:bodyPr/>
          <a:lstStyle/>
          <a:p>
            <a:r>
              <a:rPr lang="vi-VN" dirty="0"/>
              <a:t>Đặc tả sử dụng</a:t>
            </a:r>
            <a:endParaRPr lang="en-US" dirty="0"/>
          </a:p>
        </p:txBody>
      </p:sp>
      <p:sp>
        <p:nvSpPr>
          <p:cNvPr id="7" name="TextBox 6">
            <a:extLst>
              <a:ext uri="{FF2B5EF4-FFF2-40B4-BE49-F238E27FC236}">
                <a16:creationId xmlns:a16="http://schemas.microsoft.com/office/drawing/2014/main" id="{25B3D8AB-5043-1569-9232-FF4B6F9FCD83}"/>
              </a:ext>
            </a:extLst>
          </p:cNvPr>
          <p:cNvSpPr txBox="1"/>
          <p:nvPr/>
        </p:nvSpPr>
        <p:spPr>
          <a:xfrm>
            <a:off x="5848371" y="3135740"/>
            <a:ext cx="2913664" cy="830997"/>
          </a:xfrm>
          <a:prstGeom prst="rect">
            <a:avLst/>
          </a:prstGeom>
          <a:noFill/>
        </p:spPr>
        <p:txBody>
          <a:bodyPr wrap="square" rtlCol="0">
            <a:spAutoFit/>
          </a:bodyPr>
          <a:lstStyle/>
          <a:p>
            <a:r>
              <a:rPr lang="vi-VN" sz="2400" b="1" dirty="0" err="1"/>
              <a:t>Use-case</a:t>
            </a:r>
            <a:r>
              <a:rPr lang="vi-VN" sz="2400" b="1" dirty="0"/>
              <a:t> </a:t>
            </a:r>
          </a:p>
          <a:p>
            <a:r>
              <a:rPr lang="vi-VN" sz="2400" b="1" dirty="0"/>
              <a:t>thêm nhân khẩu</a:t>
            </a:r>
            <a:endParaRPr lang="en-US" sz="2400" b="1" dirty="0"/>
          </a:p>
        </p:txBody>
      </p:sp>
      <p:grpSp>
        <p:nvGrpSpPr>
          <p:cNvPr id="15" name="Group 14">
            <a:extLst>
              <a:ext uri="{FF2B5EF4-FFF2-40B4-BE49-F238E27FC236}">
                <a16:creationId xmlns:a16="http://schemas.microsoft.com/office/drawing/2014/main" id="{DD7D0950-FAA0-3BED-6E50-E47F06644527}"/>
              </a:ext>
            </a:extLst>
          </p:cNvPr>
          <p:cNvGrpSpPr/>
          <p:nvPr/>
        </p:nvGrpSpPr>
        <p:grpSpPr>
          <a:xfrm>
            <a:off x="783835" y="965960"/>
            <a:ext cx="4232942" cy="5170556"/>
            <a:chOff x="610215" y="966486"/>
            <a:chExt cx="4232942" cy="5170556"/>
          </a:xfrm>
        </p:grpSpPr>
        <p:pic>
          <p:nvPicPr>
            <p:cNvPr id="13" name="Picture 12">
              <a:extLst>
                <a:ext uri="{FF2B5EF4-FFF2-40B4-BE49-F238E27FC236}">
                  <a16:creationId xmlns:a16="http://schemas.microsoft.com/office/drawing/2014/main" id="{D0D41114-F9DF-628D-AD50-8995393CE1A4}"/>
                </a:ext>
              </a:extLst>
            </p:cNvPr>
            <p:cNvPicPr>
              <a:picLocks noChangeAspect="1"/>
            </p:cNvPicPr>
            <p:nvPr/>
          </p:nvPicPr>
          <p:blipFill>
            <a:blip r:embed="rId2"/>
            <a:srcRect b="1266"/>
            <a:stretch/>
          </p:blipFill>
          <p:spPr>
            <a:xfrm>
              <a:off x="610215" y="966486"/>
              <a:ext cx="4232942" cy="4514128"/>
            </a:xfrm>
            <a:prstGeom prst="rect">
              <a:avLst/>
            </a:prstGeom>
          </p:spPr>
        </p:pic>
        <p:pic>
          <p:nvPicPr>
            <p:cNvPr id="14" name="Picture 13">
              <a:extLst>
                <a:ext uri="{FF2B5EF4-FFF2-40B4-BE49-F238E27FC236}">
                  <a16:creationId xmlns:a16="http://schemas.microsoft.com/office/drawing/2014/main" id="{A82F3B8D-4DFE-52BA-12D5-A20A1CD6E7F8}"/>
                </a:ext>
              </a:extLst>
            </p:cNvPr>
            <p:cNvPicPr>
              <a:picLocks noChangeAspect="1"/>
            </p:cNvPicPr>
            <p:nvPr/>
          </p:nvPicPr>
          <p:blipFill>
            <a:blip r:embed="rId3"/>
            <a:srcRect t="6113" b="-1"/>
            <a:stretch/>
          </p:blipFill>
          <p:spPr>
            <a:xfrm>
              <a:off x="621178" y="5480616"/>
              <a:ext cx="4216192" cy="656426"/>
            </a:xfrm>
            <a:prstGeom prst="rect">
              <a:avLst/>
            </a:prstGeom>
          </p:spPr>
        </p:pic>
      </p:grpSp>
    </p:spTree>
    <p:extLst>
      <p:ext uri="{BB962C8B-B14F-4D97-AF65-F5344CB8AC3E}">
        <p14:creationId xmlns:p14="http://schemas.microsoft.com/office/powerpoint/2010/main" val="2646059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9314C-EC3E-3ECF-A584-5479817E295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937230-1517-88F9-2F05-0960F71C62B1}"/>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73C48CA6-769D-F18B-DD7C-243693AC12E3}"/>
              </a:ext>
            </a:extLst>
          </p:cNvPr>
          <p:cNvSpPr>
            <a:spLocks noGrp="1"/>
          </p:cNvSpPr>
          <p:nvPr>
            <p:ph type="title"/>
          </p:nvPr>
        </p:nvSpPr>
        <p:spPr/>
        <p:txBody>
          <a:bodyPr/>
          <a:lstStyle/>
          <a:p>
            <a:r>
              <a:rPr lang="vi-VN" dirty="0"/>
              <a:t>Đặc tả sử dụng</a:t>
            </a:r>
            <a:endParaRPr lang="en-US" dirty="0"/>
          </a:p>
        </p:txBody>
      </p:sp>
      <p:sp>
        <p:nvSpPr>
          <p:cNvPr id="7" name="TextBox 6">
            <a:extLst>
              <a:ext uri="{FF2B5EF4-FFF2-40B4-BE49-F238E27FC236}">
                <a16:creationId xmlns:a16="http://schemas.microsoft.com/office/drawing/2014/main" id="{1E351197-1C8C-711E-A307-F4A1ED9A00EF}"/>
              </a:ext>
            </a:extLst>
          </p:cNvPr>
          <p:cNvSpPr txBox="1"/>
          <p:nvPr/>
        </p:nvSpPr>
        <p:spPr>
          <a:xfrm>
            <a:off x="5848371" y="3135740"/>
            <a:ext cx="2913664" cy="830997"/>
          </a:xfrm>
          <a:prstGeom prst="rect">
            <a:avLst/>
          </a:prstGeom>
          <a:noFill/>
        </p:spPr>
        <p:txBody>
          <a:bodyPr wrap="square" rtlCol="0">
            <a:spAutoFit/>
          </a:bodyPr>
          <a:lstStyle/>
          <a:p>
            <a:r>
              <a:rPr lang="vi-VN" sz="2400" b="1" dirty="0" err="1"/>
              <a:t>Use-case</a:t>
            </a:r>
            <a:r>
              <a:rPr lang="vi-VN" sz="2400" b="1" dirty="0"/>
              <a:t> </a:t>
            </a:r>
          </a:p>
          <a:p>
            <a:r>
              <a:rPr lang="vi-VN" sz="2400" b="1" dirty="0"/>
              <a:t>xóa nhân khẩu</a:t>
            </a:r>
            <a:endParaRPr lang="en-US" sz="2400" b="1" dirty="0"/>
          </a:p>
        </p:txBody>
      </p:sp>
      <p:grpSp>
        <p:nvGrpSpPr>
          <p:cNvPr id="17" name="Group 16">
            <a:extLst>
              <a:ext uri="{FF2B5EF4-FFF2-40B4-BE49-F238E27FC236}">
                <a16:creationId xmlns:a16="http://schemas.microsoft.com/office/drawing/2014/main" id="{B3662754-C826-BA8F-524A-6D33F0A2AE54}"/>
              </a:ext>
            </a:extLst>
          </p:cNvPr>
          <p:cNvGrpSpPr/>
          <p:nvPr/>
        </p:nvGrpSpPr>
        <p:grpSpPr>
          <a:xfrm>
            <a:off x="830737" y="990341"/>
            <a:ext cx="4348933" cy="5138454"/>
            <a:chOff x="639755" y="857231"/>
            <a:chExt cx="4519405" cy="5312075"/>
          </a:xfrm>
        </p:grpSpPr>
        <p:pic>
          <p:nvPicPr>
            <p:cNvPr id="14" name="Picture 13">
              <a:extLst>
                <a:ext uri="{FF2B5EF4-FFF2-40B4-BE49-F238E27FC236}">
                  <a16:creationId xmlns:a16="http://schemas.microsoft.com/office/drawing/2014/main" id="{89E2E060-3A6B-06DD-DCEA-40B18B331332}"/>
                </a:ext>
              </a:extLst>
            </p:cNvPr>
            <p:cNvPicPr>
              <a:picLocks noChangeAspect="1"/>
            </p:cNvPicPr>
            <p:nvPr/>
          </p:nvPicPr>
          <p:blipFill>
            <a:blip r:embed="rId2"/>
            <a:srcRect b="41107"/>
            <a:stretch/>
          </p:blipFill>
          <p:spPr>
            <a:xfrm>
              <a:off x="639755" y="857231"/>
              <a:ext cx="4519405" cy="4038860"/>
            </a:xfrm>
            <a:prstGeom prst="rect">
              <a:avLst/>
            </a:prstGeom>
          </p:spPr>
        </p:pic>
        <p:pic>
          <p:nvPicPr>
            <p:cNvPr id="16" name="Picture 15">
              <a:extLst>
                <a:ext uri="{FF2B5EF4-FFF2-40B4-BE49-F238E27FC236}">
                  <a16:creationId xmlns:a16="http://schemas.microsoft.com/office/drawing/2014/main" id="{DE08036E-EADD-644E-3E4A-AE38F8ABDC89}"/>
                </a:ext>
              </a:extLst>
            </p:cNvPr>
            <p:cNvPicPr>
              <a:picLocks noChangeAspect="1"/>
            </p:cNvPicPr>
            <p:nvPr/>
          </p:nvPicPr>
          <p:blipFill>
            <a:blip r:embed="rId2"/>
            <a:srcRect t="81435"/>
            <a:stretch/>
          </p:blipFill>
          <p:spPr>
            <a:xfrm>
              <a:off x="639755" y="4896091"/>
              <a:ext cx="4519405" cy="1273215"/>
            </a:xfrm>
            <a:prstGeom prst="rect">
              <a:avLst/>
            </a:prstGeom>
          </p:spPr>
        </p:pic>
      </p:grpSp>
    </p:spTree>
    <p:extLst>
      <p:ext uri="{BB962C8B-B14F-4D97-AF65-F5344CB8AC3E}">
        <p14:creationId xmlns:p14="http://schemas.microsoft.com/office/powerpoint/2010/main" val="1461317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BACCE-DBAE-2E0A-981E-B229DB46A08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0A718A-FD13-E7C7-1290-D4C5012AED48}"/>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B51D2C4-2FAD-F01C-43E6-04902CB9397B}"/>
              </a:ext>
            </a:extLst>
          </p:cNvPr>
          <p:cNvSpPr>
            <a:spLocks noGrp="1"/>
          </p:cNvSpPr>
          <p:nvPr>
            <p:ph type="title"/>
          </p:nvPr>
        </p:nvSpPr>
        <p:spPr/>
        <p:txBody>
          <a:bodyPr/>
          <a:lstStyle/>
          <a:p>
            <a:r>
              <a:rPr lang="vi-VN" dirty="0"/>
              <a:t>Đặc tả sử dụng</a:t>
            </a:r>
            <a:endParaRPr lang="en-US" dirty="0"/>
          </a:p>
        </p:txBody>
      </p:sp>
      <p:sp>
        <p:nvSpPr>
          <p:cNvPr id="7" name="TextBox 6">
            <a:extLst>
              <a:ext uri="{FF2B5EF4-FFF2-40B4-BE49-F238E27FC236}">
                <a16:creationId xmlns:a16="http://schemas.microsoft.com/office/drawing/2014/main" id="{2DE789E4-5A70-D853-D745-ECF22D6C7F3E}"/>
              </a:ext>
            </a:extLst>
          </p:cNvPr>
          <p:cNvSpPr txBox="1"/>
          <p:nvPr/>
        </p:nvSpPr>
        <p:spPr>
          <a:xfrm>
            <a:off x="5848371" y="3135740"/>
            <a:ext cx="2913664" cy="830997"/>
          </a:xfrm>
          <a:prstGeom prst="rect">
            <a:avLst/>
          </a:prstGeom>
          <a:noFill/>
        </p:spPr>
        <p:txBody>
          <a:bodyPr wrap="square" rtlCol="0">
            <a:spAutoFit/>
          </a:bodyPr>
          <a:lstStyle/>
          <a:p>
            <a:r>
              <a:rPr lang="vi-VN" sz="2400" b="1" dirty="0" err="1"/>
              <a:t>Use-case</a:t>
            </a:r>
            <a:r>
              <a:rPr lang="vi-VN" sz="2400" b="1" dirty="0"/>
              <a:t> </a:t>
            </a:r>
          </a:p>
          <a:p>
            <a:r>
              <a:rPr lang="vi-VN" sz="2400" b="1" dirty="0"/>
              <a:t>sửa nhân khẩu</a:t>
            </a:r>
            <a:endParaRPr lang="en-US" sz="2400" b="1" dirty="0"/>
          </a:p>
        </p:txBody>
      </p:sp>
      <p:grpSp>
        <p:nvGrpSpPr>
          <p:cNvPr id="14" name="Group 13">
            <a:extLst>
              <a:ext uri="{FF2B5EF4-FFF2-40B4-BE49-F238E27FC236}">
                <a16:creationId xmlns:a16="http://schemas.microsoft.com/office/drawing/2014/main" id="{098E71A3-5F45-9D5E-D81A-80733F030362}"/>
              </a:ext>
            </a:extLst>
          </p:cNvPr>
          <p:cNvGrpSpPr/>
          <p:nvPr/>
        </p:nvGrpSpPr>
        <p:grpSpPr>
          <a:xfrm>
            <a:off x="946993" y="943337"/>
            <a:ext cx="4070632" cy="5295417"/>
            <a:chOff x="773373" y="983848"/>
            <a:chExt cx="3951226" cy="5567422"/>
          </a:xfrm>
        </p:grpSpPr>
        <p:pic>
          <p:nvPicPr>
            <p:cNvPr id="9" name="Picture 8">
              <a:extLst>
                <a:ext uri="{FF2B5EF4-FFF2-40B4-BE49-F238E27FC236}">
                  <a16:creationId xmlns:a16="http://schemas.microsoft.com/office/drawing/2014/main" id="{CB08656B-9EF9-C7AF-2892-981AF2257320}"/>
                </a:ext>
              </a:extLst>
            </p:cNvPr>
            <p:cNvPicPr>
              <a:picLocks noChangeAspect="1"/>
            </p:cNvPicPr>
            <p:nvPr/>
          </p:nvPicPr>
          <p:blipFill>
            <a:blip r:embed="rId2"/>
            <a:srcRect b="59916"/>
            <a:stretch/>
          </p:blipFill>
          <p:spPr>
            <a:xfrm>
              <a:off x="773374" y="983848"/>
              <a:ext cx="3951225" cy="2748987"/>
            </a:xfrm>
            <a:prstGeom prst="rect">
              <a:avLst/>
            </a:prstGeom>
          </p:spPr>
        </p:pic>
        <p:pic>
          <p:nvPicPr>
            <p:cNvPr id="13" name="Picture 12">
              <a:extLst>
                <a:ext uri="{FF2B5EF4-FFF2-40B4-BE49-F238E27FC236}">
                  <a16:creationId xmlns:a16="http://schemas.microsoft.com/office/drawing/2014/main" id="{BDCC6FE0-171B-D5A3-4FDC-6202629EAF8B}"/>
                </a:ext>
              </a:extLst>
            </p:cNvPr>
            <p:cNvPicPr>
              <a:picLocks noChangeAspect="1"/>
            </p:cNvPicPr>
            <p:nvPr/>
          </p:nvPicPr>
          <p:blipFill>
            <a:blip r:embed="rId2"/>
            <a:srcRect t="58903"/>
            <a:stretch/>
          </p:blipFill>
          <p:spPr>
            <a:xfrm>
              <a:off x="773373" y="3732835"/>
              <a:ext cx="3951225" cy="2818435"/>
            </a:xfrm>
            <a:prstGeom prst="rect">
              <a:avLst/>
            </a:prstGeom>
          </p:spPr>
        </p:pic>
      </p:grpSp>
    </p:spTree>
    <p:extLst>
      <p:ext uri="{BB962C8B-B14F-4D97-AF65-F5344CB8AC3E}">
        <p14:creationId xmlns:p14="http://schemas.microsoft.com/office/powerpoint/2010/main" val="358133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B0760-9B94-6BE3-F0AA-FD2A446B273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657D5C-DE40-9A46-B058-857D5FBA584B}"/>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8A928875-A0A1-0C2B-7E01-8EC6BE2B15B0}"/>
              </a:ext>
            </a:extLst>
          </p:cNvPr>
          <p:cNvSpPr>
            <a:spLocks noGrp="1"/>
          </p:cNvSpPr>
          <p:nvPr>
            <p:ph type="title"/>
          </p:nvPr>
        </p:nvSpPr>
        <p:spPr/>
        <p:txBody>
          <a:bodyPr/>
          <a:lstStyle/>
          <a:p>
            <a:r>
              <a:rPr lang="vi-VN" dirty="0"/>
              <a:t>Đặc tả sử dụng</a:t>
            </a:r>
            <a:endParaRPr lang="en-US" dirty="0"/>
          </a:p>
        </p:txBody>
      </p:sp>
      <p:sp>
        <p:nvSpPr>
          <p:cNvPr id="7" name="TextBox 6">
            <a:extLst>
              <a:ext uri="{FF2B5EF4-FFF2-40B4-BE49-F238E27FC236}">
                <a16:creationId xmlns:a16="http://schemas.microsoft.com/office/drawing/2014/main" id="{F531AF0C-C10B-35D5-3A17-B3FB6CD05987}"/>
              </a:ext>
            </a:extLst>
          </p:cNvPr>
          <p:cNvSpPr txBox="1"/>
          <p:nvPr/>
        </p:nvSpPr>
        <p:spPr>
          <a:xfrm>
            <a:off x="6785921" y="3018277"/>
            <a:ext cx="2913664" cy="1200329"/>
          </a:xfrm>
          <a:prstGeom prst="rect">
            <a:avLst/>
          </a:prstGeom>
          <a:noFill/>
        </p:spPr>
        <p:txBody>
          <a:bodyPr wrap="square" rtlCol="0">
            <a:spAutoFit/>
          </a:bodyPr>
          <a:lstStyle/>
          <a:p>
            <a:r>
              <a:rPr lang="vi-VN" sz="2400" b="1" dirty="0" err="1"/>
              <a:t>Use-case</a:t>
            </a:r>
            <a:r>
              <a:rPr lang="vi-VN" sz="2400" b="1" dirty="0"/>
              <a:t> </a:t>
            </a:r>
          </a:p>
          <a:p>
            <a:r>
              <a:rPr lang="vi-VN" sz="2400" b="1" dirty="0"/>
              <a:t>Tìm kiếm </a:t>
            </a:r>
          </a:p>
          <a:p>
            <a:r>
              <a:rPr lang="vi-VN" sz="2400" b="1" dirty="0"/>
              <a:t>nhân khẩu</a:t>
            </a:r>
            <a:endParaRPr lang="en-US" sz="2400" b="1" dirty="0"/>
          </a:p>
        </p:txBody>
      </p:sp>
      <p:grpSp>
        <p:nvGrpSpPr>
          <p:cNvPr id="12" name="Group 11">
            <a:extLst>
              <a:ext uri="{FF2B5EF4-FFF2-40B4-BE49-F238E27FC236}">
                <a16:creationId xmlns:a16="http://schemas.microsoft.com/office/drawing/2014/main" id="{911A8961-611D-6A54-1C66-D82B4494A19F}"/>
              </a:ext>
            </a:extLst>
          </p:cNvPr>
          <p:cNvGrpSpPr/>
          <p:nvPr/>
        </p:nvGrpSpPr>
        <p:grpSpPr>
          <a:xfrm>
            <a:off x="627411" y="1233151"/>
            <a:ext cx="5764362" cy="4600489"/>
            <a:chOff x="422307" y="937997"/>
            <a:chExt cx="6494182" cy="5011502"/>
          </a:xfrm>
        </p:grpSpPr>
        <p:pic>
          <p:nvPicPr>
            <p:cNvPr id="9" name="Picture 8">
              <a:extLst>
                <a:ext uri="{FF2B5EF4-FFF2-40B4-BE49-F238E27FC236}">
                  <a16:creationId xmlns:a16="http://schemas.microsoft.com/office/drawing/2014/main" id="{0D62AD05-905F-1646-177A-03C12A27D8B8}"/>
                </a:ext>
              </a:extLst>
            </p:cNvPr>
            <p:cNvPicPr>
              <a:picLocks noChangeAspect="1"/>
            </p:cNvPicPr>
            <p:nvPr/>
          </p:nvPicPr>
          <p:blipFill>
            <a:blip r:embed="rId2"/>
            <a:srcRect b="48043"/>
            <a:stretch/>
          </p:blipFill>
          <p:spPr>
            <a:xfrm>
              <a:off x="422308" y="937997"/>
              <a:ext cx="6494181" cy="3563210"/>
            </a:xfrm>
            <a:prstGeom prst="rect">
              <a:avLst/>
            </a:prstGeom>
          </p:spPr>
        </p:pic>
        <p:pic>
          <p:nvPicPr>
            <p:cNvPr id="11" name="Picture 10">
              <a:extLst>
                <a:ext uri="{FF2B5EF4-FFF2-40B4-BE49-F238E27FC236}">
                  <a16:creationId xmlns:a16="http://schemas.microsoft.com/office/drawing/2014/main" id="{117E61E4-3FDF-A6EC-3591-4B186137FF2B}"/>
                </a:ext>
              </a:extLst>
            </p:cNvPr>
            <p:cNvPicPr>
              <a:picLocks noChangeAspect="1"/>
            </p:cNvPicPr>
            <p:nvPr/>
          </p:nvPicPr>
          <p:blipFill>
            <a:blip r:embed="rId2"/>
            <a:srcRect t="78882"/>
            <a:stretch/>
          </p:blipFill>
          <p:spPr>
            <a:xfrm>
              <a:off x="422307" y="4501207"/>
              <a:ext cx="6494181" cy="1448292"/>
            </a:xfrm>
            <a:prstGeom prst="rect">
              <a:avLst/>
            </a:prstGeom>
          </p:spPr>
        </p:pic>
      </p:grpSp>
    </p:spTree>
    <p:extLst>
      <p:ext uri="{BB962C8B-B14F-4D97-AF65-F5344CB8AC3E}">
        <p14:creationId xmlns:p14="http://schemas.microsoft.com/office/powerpoint/2010/main" val="1690334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0D3E7-0040-C921-41D7-04B1782D72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A4B843-2751-873D-9505-13706A488D83}"/>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EC8187E1-BC34-796D-7A43-BE390B8CA209}"/>
              </a:ext>
            </a:extLst>
          </p:cNvPr>
          <p:cNvSpPr>
            <a:spLocks noGrp="1"/>
          </p:cNvSpPr>
          <p:nvPr>
            <p:ph type="title"/>
          </p:nvPr>
        </p:nvSpPr>
        <p:spPr/>
        <p:txBody>
          <a:bodyPr/>
          <a:lstStyle/>
          <a:p>
            <a:r>
              <a:rPr lang="vi-VN" dirty="0"/>
              <a:t>Đặc tả sử dụng</a:t>
            </a:r>
            <a:endParaRPr lang="en-US" dirty="0"/>
          </a:p>
        </p:txBody>
      </p:sp>
      <p:sp>
        <p:nvSpPr>
          <p:cNvPr id="11" name="TextBox 10">
            <a:extLst>
              <a:ext uri="{FF2B5EF4-FFF2-40B4-BE49-F238E27FC236}">
                <a16:creationId xmlns:a16="http://schemas.microsoft.com/office/drawing/2014/main" id="{08799A80-31C0-532D-4954-ECD95E44C5DF}"/>
              </a:ext>
            </a:extLst>
          </p:cNvPr>
          <p:cNvSpPr txBox="1"/>
          <p:nvPr/>
        </p:nvSpPr>
        <p:spPr>
          <a:xfrm>
            <a:off x="5932025" y="3135740"/>
            <a:ext cx="3044142" cy="830997"/>
          </a:xfrm>
          <a:prstGeom prst="rect">
            <a:avLst/>
          </a:prstGeom>
          <a:noFill/>
        </p:spPr>
        <p:txBody>
          <a:bodyPr wrap="square" rtlCol="0">
            <a:spAutoFit/>
          </a:bodyPr>
          <a:lstStyle/>
          <a:p>
            <a:r>
              <a:rPr lang="vi-VN" sz="2400" b="1" dirty="0" err="1"/>
              <a:t>Use-case</a:t>
            </a:r>
            <a:r>
              <a:rPr lang="vi-VN" sz="2400" b="1" dirty="0"/>
              <a:t> xem danh sách hộ khẩu</a:t>
            </a:r>
            <a:endParaRPr lang="en-US" sz="2400" b="1" dirty="0"/>
          </a:p>
        </p:txBody>
      </p:sp>
      <p:grpSp>
        <p:nvGrpSpPr>
          <p:cNvPr id="16" name="Group 15">
            <a:extLst>
              <a:ext uri="{FF2B5EF4-FFF2-40B4-BE49-F238E27FC236}">
                <a16:creationId xmlns:a16="http://schemas.microsoft.com/office/drawing/2014/main" id="{D142FDA1-C87F-9B4D-93F4-5DE7FCEA63A2}"/>
              </a:ext>
            </a:extLst>
          </p:cNvPr>
          <p:cNvGrpSpPr/>
          <p:nvPr/>
        </p:nvGrpSpPr>
        <p:grpSpPr>
          <a:xfrm>
            <a:off x="583028" y="1058084"/>
            <a:ext cx="5019120" cy="4926027"/>
            <a:chOff x="478855" y="1040722"/>
            <a:chExt cx="5338917" cy="5150734"/>
          </a:xfrm>
        </p:grpSpPr>
        <p:pic>
          <p:nvPicPr>
            <p:cNvPr id="13" name="Picture 12">
              <a:extLst>
                <a:ext uri="{FF2B5EF4-FFF2-40B4-BE49-F238E27FC236}">
                  <a16:creationId xmlns:a16="http://schemas.microsoft.com/office/drawing/2014/main" id="{A84FE1D8-9725-88AF-05F9-11CDBD620AB1}"/>
                </a:ext>
              </a:extLst>
            </p:cNvPr>
            <p:cNvPicPr>
              <a:picLocks noChangeAspect="1"/>
            </p:cNvPicPr>
            <p:nvPr/>
          </p:nvPicPr>
          <p:blipFill>
            <a:blip r:embed="rId2"/>
            <a:srcRect b="69451"/>
            <a:stretch/>
          </p:blipFill>
          <p:spPr>
            <a:xfrm>
              <a:off x="478855" y="1040722"/>
              <a:ext cx="5338917" cy="2095018"/>
            </a:xfrm>
            <a:prstGeom prst="rect">
              <a:avLst/>
            </a:prstGeom>
          </p:spPr>
        </p:pic>
        <p:pic>
          <p:nvPicPr>
            <p:cNvPr id="15" name="Picture 14">
              <a:extLst>
                <a:ext uri="{FF2B5EF4-FFF2-40B4-BE49-F238E27FC236}">
                  <a16:creationId xmlns:a16="http://schemas.microsoft.com/office/drawing/2014/main" id="{907E1804-D480-D216-0B23-7563E6180732}"/>
                </a:ext>
              </a:extLst>
            </p:cNvPr>
            <p:cNvPicPr>
              <a:picLocks noChangeAspect="1"/>
            </p:cNvPicPr>
            <p:nvPr/>
          </p:nvPicPr>
          <p:blipFill>
            <a:blip r:embed="rId2"/>
            <a:srcRect t="55443"/>
            <a:stretch/>
          </p:blipFill>
          <p:spPr>
            <a:xfrm>
              <a:off x="478855" y="3135740"/>
              <a:ext cx="5338917" cy="3055716"/>
            </a:xfrm>
            <a:prstGeom prst="rect">
              <a:avLst/>
            </a:prstGeom>
          </p:spPr>
        </p:pic>
      </p:grpSp>
    </p:spTree>
    <p:extLst>
      <p:ext uri="{BB962C8B-B14F-4D97-AF65-F5344CB8AC3E}">
        <p14:creationId xmlns:p14="http://schemas.microsoft.com/office/powerpoint/2010/main" val="476396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Bài toán</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321888" y="899542"/>
            <a:ext cx="8674100" cy="5303393"/>
          </a:xfrm>
        </p:spPr>
        <p:txBody>
          <a:bodyPr/>
          <a:lstStyle/>
          <a:p>
            <a:pPr marL="0" indent="0">
              <a:lnSpc>
                <a:spcPct val="150000"/>
              </a:lnSpc>
              <a:buNone/>
            </a:pPr>
            <a:r>
              <a:rPr lang="vi-VN" sz="1500" dirty="0">
                <a:latin typeface="Arial" panose="020B0604020202020204" pitchFamily="34" charset="0"/>
                <a:cs typeface="Arial" panose="020B0604020202020204" pitchFamily="34" charset="0"/>
              </a:rPr>
              <a:t>Hàng tháng Ban quản trị chung cư lập danh sách các khoản phí cần đóng với mỗi hộ gia đình và gửi thông báo thu tiền. Các loại phí bao gồm :</a:t>
            </a:r>
          </a:p>
          <a:p>
            <a:pPr>
              <a:lnSpc>
                <a:spcPct val="150000"/>
              </a:lnSpc>
            </a:pPr>
            <a:r>
              <a:rPr lang="vi-VN" sz="1500" dirty="0">
                <a:latin typeface="Arial" panose="020B0604020202020204" pitchFamily="34" charset="0"/>
                <a:cs typeface="Arial" panose="020B0604020202020204" pitchFamily="34" charset="0"/>
              </a:rPr>
              <a:t>Phí dịch vụ chung cư, đây là loại phí bắt buộc nộp theo tháng, ban quản lý chung cư để chi trả vào các việc như: Lau dọn vệ sinh và bảo dưỡng các khu vực chung, làm đẹp cảnh quan của các khu vực chung; thu gom rác thải, bảo dưỡng sân vườn; đảm bảo an ninh... Phí dịch vụ chung cư được tính theo diện tích căn hộ sở hữu, hiện nay dao động từ 2.500 đồng tới 16.500 đồng/m2/tháng. </a:t>
            </a:r>
          </a:p>
          <a:p>
            <a:pPr>
              <a:lnSpc>
                <a:spcPct val="150000"/>
              </a:lnSpc>
            </a:pPr>
            <a:r>
              <a:rPr lang="vi-VN" sz="1500" dirty="0">
                <a:latin typeface="Arial" panose="020B0604020202020204" pitchFamily="34" charset="0"/>
                <a:cs typeface="Arial" panose="020B0604020202020204" pitchFamily="34" charset="0"/>
              </a:rPr>
              <a:t>Phí quản lý chung cư, đây cũng là chi phí bắt buộc nộp theo tháng, dùng cho tất cả các hoạt động quản lý cũng như vận hành nhà chung cư. Chi phí này phụ thuộc vào tiêu chuẩn, chất lượng của dự án chung cư đó ví dụ như chung cư cao cấp, chung cư thường hay nhà chung cư giá rẻ. Với chung cư </a:t>
            </a:r>
            <a:r>
              <a:rPr lang="vi-VN" sz="1500" dirty="0" err="1">
                <a:latin typeface="Arial" panose="020B0604020202020204" pitchFamily="34" charset="0"/>
                <a:cs typeface="Arial" panose="020B0604020202020204" pitchFamily="34" charset="0"/>
              </a:rPr>
              <a:t>BlueMoon</a:t>
            </a:r>
            <a:r>
              <a:rPr lang="vi-VN" sz="1500" dirty="0">
                <a:latin typeface="Arial" panose="020B0604020202020204" pitchFamily="34" charset="0"/>
                <a:cs typeface="Arial" panose="020B0604020202020204" pitchFamily="34" charset="0"/>
              </a:rPr>
              <a:t> phí quản lý ở mức từ 7.000 đồng/m2. </a:t>
            </a:r>
          </a:p>
          <a:p>
            <a:pPr>
              <a:lnSpc>
                <a:spcPct val="150000"/>
              </a:lnSpc>
            </a:pPr>
            <a:r>
              <a:rPr lang="vi-VN" sz="1500" dirty="0">
                <a:latin typeface="Arial" panose="020B0604020202020204" pitchFamily="34" charset="0"/>
                <a:cs typeface="Arial" panose="020B0604020202020204" pitchFamily="34" charset="0"/>
              </a:rPr>
              <a:t>Các khoản đóng góp mà ban quản trị phối hợp với chính quyền địa phương, tổ dân phố để thực hiện thu (ví dụ quỹ vì người nghèo, quỹ biển đảo, quỹ từ thiện,...). Các khoản đóng góp này thu theo từng </a:t>
            </a:r>
            <a:r>
              <a:rPr lang="vi-VN" sz="1500" dirty="0" err="1">
                <a:latin typeface="Arial" panose="020B0604020202020204" pitchFamily="34" charset="0"/>
                <a:cs typeface="Arial" panose="020B0604020202020204" pitchFamily="34" charset="0"/>
              </a:rPr>
              <a:t>đợt</a:t>
            </a:r>
            <a:r>
              <a:rPr lang="vi-VN" sz="1500" dirty="0">
                <a:latin typeface="Arial" panose="020B0604020202020204" pitchFamily="34" charset="0"/>
                <a:cs typeface="Arial" panose="020B0604020202020204" pitchFamily="34" charset="0"/>
              </a:rPr>
              <a:t>, không bắt buộc và thu theo tinh thần tự nguyện. </a:t>
            </a:r>
          </a:p>
          <a:p>
            <a:pPr marL="0" indent="0">
              <a:buNone/>
            </a:pPr>
            <a:endParaRPr lang="en-US" sz="1400" dirty="0"/>
          </a:p>
        </p:txBody>
      </p:sp>
    </p:spTree>
    <p:extLst>
      <p:ext uri="{BB962C8B-B14F-4D97-AF65-F5344CB8AC3E}">
        <p14:creationId xmlns:p14="http://schemas.microsoft.com/office/powerpoint/2010/main" val="292364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FC906-F69E-F061-3D8B-A12555D3504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735AB1-25DE-178D-0A45-108375E9E20C}"/>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3FE7D855-9C74-17B3-0397-6314F2C23265}"/>
              </a:ext>
            </a:extLst>
          </p:cNvPr>
          <p:cNvSpPr>
            <a:spLocks noGrp="1"/>
          </p:cNvSpPr>
          <p:nvPr>
            <p:ph type="title"/>
          </p:nvPr>
        </p:nvSpPr>
        <p:spPr/>
        <p:txBody>
          <a:bodyPr/>
          <a:lstStyle/>
          <a:p>
            <a:r>
              <a:rPr lang="vi-VN" dirty="0"/>
              <a:t>Đặc tả sử dụng</a:t>
            </a:r>
            <a:endParaRPr lang="en-US" dirty="0"/>
          </a:p>
        </p:txBody>
      </p:sp>
      <p:sp>
        <p:nvSpPr>
          <p:cNvPr id="11" name="TextBox 10">
            <a:extLst>
              <a:ext uri="{FF2B5EF4-FFF2-40B4-BE49-F238E27FC236}">
                <a16:creationId xmlns:a16="http://schemas.microsoft.com/office/drawing/2014/main" id="{8331BFFB-2EFE-B89E-530C-5016F028AD15}"/>
              </a:ext>
            </a:extLst>
          </p:cNvPr>
          <p:cNvSpPr txBox="1"/>
          <p:nvPr/>
        </p:nvSpPr>
        <p:spPr>
          <a:xfrm>
            <a:off x="6041984" y="3163677"/>
            <a:ext cx="3044142" cy="830997"/>
          </a:xfrm>
          <a:prstGeom prst="rect">
            <a:avLst/>
          </a:prstGeom>
          <a:noFill/>
        </p:spPr>
        <p:txBody>
          <a:bodyPr wrap="square" rtlCol="0">
            <a:spAutoFit/>
          </a:bodyPr>
          <a:lstStyle/>
          <a:p>
            <a:r>
              <a:rPr lang="vi-VN" sz="2400" b="1" dirty="0" err="1"/>
              <a:t>Use-case</a:t>
            </a:r>
            <a:r>
              <a:rPr lang="vi-VN" sz="2400" b="1" dirty="0"/>
              <a:t> </a:t>
            </a:r>
          </a:p>
          <a:p>
            <a:r>
              <a:rPr lang="vi-VN" sz="2400" b="1" dirty="0"/>
              <a:t>thêm hộ khẩu</a:t>
            </a:r>
            <a:endParaRPr lang="en-US" sz="2400" b="1" dirty="0"/>
          </a:p>
        </p:txBody>
      </p:sp>
      <p:grpSp>
        <p:nvGrpSpPr>
          <p:cNvPr id="14" name="Group 13">
            <a:extLst>
              <a:ext uri="{FF2B5EF4-FFF2-40B4-BE49-F238E27FC236}">
                <a16:creationId xmlns:a16="http://schemas.microsoft.com/office/drawing/2014/main" id="{2A31650D-C58C-D721-16C1-4E251B9011DD}"/>
              </a:ext>
            </a:extLst>
          </p:cNvPr>
          <p:cNvGrpSpPr/>
          <p:nvPr/>
        </p:nvGrpSpPr>
        <p:grpSpPr>
          <a:xfrm>
            <a:off x="826597" y="944189"/>
            <a:ext cx="4550840" cy="5306140"/>
            <a:chOff x="501509" y="1378240"/>
            <a:chExt cx="4714875" cy="5479760"/>
          </a:xfrm>
        </p:grpSpPr>
        <p:pic>
          <p:nvPicPr>
            <p:cNvPr id="8" name="Picture 7">
              <a:extLst>
                <a:ext uri="{FF2B5EF4-FFF2-40B4-BE49-F238E27FC236}">
                  <a16:creationId xmlns:a16="http://schemas.microsoft.com/office/drawing/2014/main" id="{15FF6D50-F865-D8B7-276F-8876A95662BC}"/>
                </a:ext>
              </a:extLst>
            </p:cNvPr>
            <p:cNvPicPr>
              <a:picLocks noChangeAspect="1"/>
            </p:cNvPicPr>
            <p:nvPr/>
          </p:nvPicPr>
          <p:blipFill>
            <a:blip r:embed="rId2"/>
            <a:srcRect b="95443"/>
            <a:stretch/>
          </p:blipFill>
          <p:spPr>
            <a:xfrm>
              <a:off x="501509" y="1378240"/>
              <a:ext cx="4714875" cy="312516"/>
            </a:xfrm>
            <a:prstGeom prst="rect">
              <a:avLst/>
            </a:prstGeom>
          </p:spPr>
        </p:pic>
        <p:pic>
          <p:nvPicPr>
            <p:cNvPr id="13" name="Picture 12">
              <a:extLst>
                <a:ext uri="{FF2B5EF4-FFF2-40B4-BE49-F238E27FC236}">
                  <a16:creationId xmlns:a16="http://schemas.microsoft.com/office/drawing/2014/main" id="{A5F60E58-6CF3-2199-F40C-837930579CBB}"/>
                </a:ext>
              </a:extLst>
            </p:cNvPr>
            <p:cNvPicPr>
              <a:picLocks noChangeAspect="1"/>
            </p:cNvPicPr>
            <p:nvPr/>
          </p:nvPicPr>
          <p:blipFill>
            <a:blip r:embed="rId2"/>
            <a:srcRect t="24654"/>
            <a:stretch/>
          </p:blipFill>
          <p:spPr>
            <a:xfrm>
              <a:off x="501509" y="1690756"/>
              <a:ext cx="4714875" cy="5167244"/>
            </a:xfrm>
            <a:prstGeom prst="rect">
              <a:avLst/>
            </a:prstGeom>
          </p:spPr>
        </p:pic>
      </p:grpSp>
    </p:spTree>
    <p:extLst>
      <p:ext uri="{BB962C8B-B14F-4D97-AF65-F5344CB8AC3E}">
        <p14:creationId xmlns:p14="http://schemas.microsoft.com/office/powerpoint/2010/main" val="1398307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02655-6D8D-7DD9-2E15-91F5456950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345DF6-6929-FE7C-7C2B-3DFA4BE0E61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77EF2F27-2D18-75F6-D6BB-C7318FACECF7}"/>
              </a:ext>
            </a:extLst>
          </p:cNvPr>
          <p:cNvSpPr>
            <a:spLocks noGrp="1"/>
          </p:cNvSpPr>
          <p:nvPr>
            <p:ph type="title"/>
          </p:nvPr>
        </p:nvSpPr>
        <p:spPr/>
        <p:txBody>
          <a:bodyPr/>
          <a:lstStyle/>
          <a:p>
            <a:r>
              <a:rPr lang="vi-VN" dirty="0"/>
              <a:t>Đặc tả sử dụng</a:t>
            </a:r>
            <a:endParaRPr lang="en-US" dirty="0"/>
          </a:p>
        </p:txBody>
      </p:sp>
      <p:sp>
        <p:nvSpPr>
          <p:cNvPr id="11" name="TextBox 10">
            <a:extLst>
              <a:ext uri="{FF2B5EF4-FFF2-40B4-BE49-F238E27FC236}">
                <a16:creationId xmlns:a16="http://schemas.microsoft.com/office/drawing/2014/main" id="{2834BB1D-A163-C7BC-A10C-AC96C1F3E2F5}"/>
              </a:ext>
            </a:extLst>
          </p:cNvPr>
          <p:cNvSpPr txBox="1"/>
          <p:nvPr/>
        </p:nvSpPr>
        <p:spPr>
          <a:xfrm>
            <a:off x="6041984" y="3163677"/>
            <a:ext cx="3044142" cy="830997"/>
          </a:xfrm>
          <a:prstGeom prst="rect">
            <a:avLst/>
          </a:prstGeom>
          <a:noFill/>
        </p:spPr>
        <p:txBody>
          <a:bodyPr wrap="square" rtlCol="0">
            <a:spAutoFit/>
          </a:bodyPr>
          <a:lstStyle/>
          <a:p>
            <a:r>
              <a:rPr lang="vi-VN" sz="2400" b="1" dirty="0" err="1"/>
              <a:t>Use-case</a:t>
            </a:r>
            <a:r>
              <a:rPr lang="vi-VN" sz="2400" b="1" dirty="0"/>
              <a:t> </a:t>
            </a:r>
          </a:p>
          <a:p>
            <a:r>
              <a:rPr lang="vi-VN" sz="2400" b="1" dirty="0"/>
              <a:t>xóa hộ khẩu</a:t>
            </a:r>
            <a:endParaRPr lang="en-US" sz="2400" b="1" dirty="0"/>
          </a:p>
        </p:txBody>
      </p:sp>
      <p:grpSp>
        <p:nvGrpSpPr>
          <p:cNvPr id="14" name="Group 13">
            <a:extLst>
              <a:ext uri="{FF2B5EF4-FFF2-40B4-BE49-F238E27FC236}">
                <a16:creationId xmlns:a16="http://schemas.microsoft.com/office/drawing/2014/main" id="{367AE072-7056-9AE2-C957-8F0011BCA24A}"/>
              </a:ext>
            </a:extLst>
          </p:cNvPr>
          <p:cNvGrpSpPr/>
          <p:nvPr/>
        </p:nvGrpSpPr>
        <p:grpSpPr>
          <a:xfrm>
            <a:off x="832216" y="952870"/>
            <a:ext cx="4665759" cy="5297460"/>
            <a:chOff x="131945" y="1693650"/>
            <a:chExt cx="4713222" cy="5388015"/>
          </a:xfrm>
        </p:grpSpPr>
        <p:pic>
          <p:nvPicPr>
            <p:cNvPr id="10" name="Picture 9">
              <a:extLst>
                <a:ext uri="{FF2B5EF4-FFF2-40B4-BE49-F238E27FC236}">
                  <a16:creationId xmlns:a16="http://schemas.microsoft.com/office/drawing/2014/main" id="{6779DC01-B6ED-9F8C-169B-1A599A4CE57F}"/>
                </a:ext>
              </a:extLst>
            </p:cNvPr>
            <p:cNvPicPr>
              <a:picLocks noChangeAspect="1"/>
            </p:cNvPicPr>
            <p:nvPr/>
          </p:nvPicPr>
          <p:blipFill>
            <a:blip r:embed="rId2"/>
            <a:srcRect b="95527"/>
            <a:stretch/>
          </p:blipFill>
          <p:spPr>
            <a:xfrm>
              <a:off x="131946" y="1693650"/>
              <a:ext cx="4713221" cy="306729"/>
            </a:xfrm>
            <a:prstGeom prst="rect">
              <a:avLst/>
            </a:prstGeom>
          </p:spPr>
        </p:pic>
        <p:pic>
          <p:nvPicPr>
            <p:cNvPr id="13" name="Picture 12">
              <a:extLst>
                <a:ext uri="{FF2B5EF4-FFF2-40B4-BE49-F238E27FC236}">
                  <a16:creationId xmlns:a16="http://schemas.microsoft.com/office/drawing/2014/main" id="{60CFC3E5-2A12-2C1D-5285-D5D12FBBC397}"/>
                </a:ext>
              </a:extLst>
            </p:cNvPr>
            <p:cNvPicPr>
              <a:picLocks noChangeAspect="1"/>
            </p:cNvPicPr>
            <p:nvPr/>
          </p:nvPicPr>
          <p:blipFill>
            <a:blip r:embed="rId2"/>
            <a:srcRect t="25907"/>
            <a:stretch/>
          </p:blipFill>
          <p:spPr>
            <a:xfrm>
              <a:off x="131945" y="2000379"/>
              <a:ext cx="4713221" cy="5081286"/>
            </a:xfrm>
            <a:prstGeom prst="rect">
              <a:avLst/>
            </a:prstGeom>
          </p:spPr>
        </p:pic>
      </p:grpSp>
    </p:spTree>
    <p:extLst>
      <p:ext uri="{BB962C8B-B14F-4D97-AF65-F5344CB8AC3E}">
        <p14:creationId xmlns:p14="http://schemas.microsoft.com/office/powerpoint/2010/main" val="4040128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58362-C6EF-993B-E871-6C94156237F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7A3517-0285-6181-028E-F3D4ADF91E9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EA15D479-A14D-918D-56F3-D69CF706DA6F}"/>
              </a:ext>
            </a:extLst>
          </p:cNvPr>
          <p:cNvSpPr>
            <a:spLocks noGrp="1"/>
          </p:cNvSpPr>
          <p:nvPr>
            <p:ph type="title"/>
          </p:nvPr>
        </p:nvSpPr>
        <p:spPr/>
        <p:txBody>
          <a:bodyPr/>
          <a:lstStyle/>
          <a:p>
            <a:r>
              <a:rPr lang="vi-VN" dirty="0"/>
              <a:t>Đặc tả sử dụng</a:t>
            </a:r>
            <a:endParaRPr lang="en-US" dirty="0"/>
          </a:p>
        </p:txBody>
      </p:sp>
      <p:sp>
        <p:nvSpPr>
          <p:cNvPr id="11" name="TextBox 10">
            <a:extLst>
              <a:ext uri="{FF2B5EF4-FFF2-40B4-BE49-F238E27FC236}">
                <a16:creationId xmlns:a16="http://schemas.microsoft.com/office/drawing/2014/main" id="{1278DB7D-B70B-BC5F-DA12-37DE725A0F91}"/>
              </a:ext>
            </a:extLst>
          </p:cNvPr>
          <p:cNvSpPr txBox="1"/>
          <p:nvPr/>
        </p:nvSpPr>
        <p:spPr>
          <a:xfrm>
            <a:off x="6036196" y="3135740"/>
            <a:ext cx="3044142" cy="830997"/>
          </a:xfrm>
          <a:prstGeom prst="rect">
            <a:avLst/>
          </a:prstGeom>
          <a:noFill/>
        </p:spPr>
        <p:txBody>
          <a:bodyPr wrap="square" rtlCol="0">
            <a:spAutoFit/>
          </a:bodyPr>
          <a:lstStyle/>
          <a:p>
            <a:r>
              <a:rPr lang="vi-VN" sz="2400" b="1" dirty="0" err="1"/>
              <a:t>Use-case</a:t>
            </a:r>
            <a:r>
              <a:rPr lang="vi-VN" sz="2400" b="1" dirty="0"/>
              <a:t> </a:t>
            </a:r>
          </a:p>
          <a:p>
            <a:r>
              <a:rPr lang="vi-VN" sz="2400" b="1" dirty="0"/>
              <a:t>sửa hộ khẩu</a:t>
            </a:r>
            <a:endParaRPr lang="en-US" sz="2400" b="1" dirty="0"/>
          </a:p>
        </p:txBody>
      </p:sp>
      <p:pic>
        <p:nvPicPr>
          <p:cNvPr id="14" name="Picture 13">
            <a:extLst>
              <a:ext uri="{FF2B5EF4-FFF2-40B4-BE49-F238E27FC236}">
                <a16:creationId xmlns:a16="http://schemas.microsoft.com/office/drawing/2014/main" id="{7A4F6C0A-1771-2D1F-D632-7F14560A4556}"/>
              </a:ext>
            </a:extLst>
          </p:cNvPr>
          <p:cNvPicPr>
            <a:picLocks noChangeAspect="1"/>
          </p:cNvPicPr>
          <p:nvPr/>
        </p:nvPicPr>
        <p:blipFill>
          <a:blip r:embed="rId2"/>
          <a:stretch>
            <a:fillRect/>
          </a:stretch>
        </p:blipFill>
        <p:spPr>
          <a:xfrm>
            <a:off x="944434" y="880379"/>
            <a:ext cx="4119489" cy="5450972"/>
          </a:xfrm>
          <a:prstGeom prst="rect">
            <a:avLst/>
          </a:prstGeom>
        </p:spPr>
      </p:pic>
    </p:spTree>
    <p:extLst>
      <p:ext uri="{BB962C8B-B14F-4D97-AF65-F5344CB8AC3E}">
        <p14:creationId xmlns:p14="http://schemas.microsoft.com/office/powerpoint/2010/main" val="927127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9C61B-E911-CB9B-F136-AA121B60E39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6EB39B-B6E8-86C5-6E13-D0089AE57A75}"/>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5A34234E-7815-763F-CF22-AAB8BD287E85}"/>
              </a:ext>
            </a:extLst>
          </p:cNvPr>
          <p:cNvSpPr>
            <a:spLocks noGrp="1"/>
          </p:cNvSpPr>
          <p:nvPr>
            <p:ph type="title"/>
          </p:nvPr>
        </p:nvSpPr>
        <p:spPr/>
        <p:txBody>
          <a:bodyPr/>
          <a:lstStyle/>
          <a:p>
            <a:r>
              <a:rPr lang="vi-VN"/>
              <a:t>Đặc tả sử dụng</a:t>
            </a:r>
            <a:endParaRPr lang="en-US" dirty="0"/>
          </a:p>
        </p:txBody>
      </p:sp>
      <p:sp>
        <p:nvSpPr>
          <p:cNvPr id="11" name="TextBox 10">
            <a:extLst>
              <a:ext uri="{FF2B5EF4-FFF2-40B4-BE49-F238E27FC236}">
                <a16:creationId xmlns:a16="http://schemas.microsoft.com/office/drawing/2014/main" id="{98850447-0A74-6039-7C41-D3A275943F90}"/>
              </a:ext>
            </a:extLst>
          </p:cNvPr>
          <p:cNvSpPr txBox="1"/>
          <p:nvPr/>
        </p:nvSpPr>
        <p:spPr>
          <a:xfrm>
            <a:off x="7001301" y="3093333"/>
            <a:ext cx="1830033" cy="1200329"/>
          </a:xfrm>
          <a:prstGeom prst="rect">
            <a:avLst/>
          </a:prstGeom>
          <a:noFill/>
        </p:spPr>
        <p:txBody>
          <a:bodyPr wrap="square" rtlCol="0">
            <a:spAutoFit/>
          </a:bodyPr>
          <a:lstStyle/>
          <a:p>
            <a:r>
              <a:rPr lang="vi-VN" sz="2400" b="1"/>
              <a:t>Use-case </a:t>
            </a:r>
          </a:p>
          <a:p>
            <a:r>
              <a:rPr lang="vi-VN" sz="2400" b="1"/>
              <a:t>Tìm kiếm hộ khẩu</a:t>
            </a:r>
            <a:endParaRPr lang="en-US" sz="2400" b="1" dirty="0"/>
          </a:p>
        </p:txBody>
      </p:sp>
      <p:pic>
        <p:nvPicPr>
          <p:cNvPr id="8" name="Picture 7">
            <a:extLst>
              <a:ext uri="{FF2B5EF4-FFF2-40B4-BE49-F238E27FC236}">
                <a16:creationId xmlns:a16="http://schemas.microsoft.com/office/drawing/2014/main" id="{02F551C3-81A9-791B-BF55-4F9091608B6C}"/>
              </a:ext>
            </a:extLst>
          </p:cNvPr>
          <p:cNvPicPr>
            <a:picLocks noChangeAspect="1"/>
          </p:cNvPicPr>
          <p:nvPr/>
        </p:nvPicPr>
        <p:blipFill>
          <a:blip r:embed="rId2"/>
          <a:stretch>
            <a:fillRect/>
          </a:stretch>
        </p:blipFill>
        <p:spPr>
          <a:xfrm>
            <a:off x="553903" y="1283154"/>
            <a:ext cx="5683883" cy="4405803"/>
          </a:xfrm>
          <a:prstGeom prst="rect">
            <a:avLst/>
          </a:prstGeom>
        </p:spPr>
      </p:pic>
    </p:spTree>
    <p:extLst>
      <p:ext uri="{BB962C8B-B14F-4D97-AF65-F5344CB8AC3E}">
        <p14:creationId xmlns:p14="http://schemas.microsoft.com/office/powerpoint/2010/main" val="3224773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F741E-0DF1-2BA8-4797-D4B0ECF651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99EE9D-921D-841F-B057-78988F2EB5EB}"/>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5FFCA9E5-A850-A955-07FC-0217AAD8583D}"/>
              </a:ext>
            </a:extLst>
          </p:cNvPr>
          <p:cNvSpPr>
            <a:spLocks noGrp="1"/>
          </p:cNvSpPr>
          <p:nvPr>
            <p:ph type="title"/>
          </p:nvPr>
        </p:nvSpPr>
        <p:spPr/>
        <p:txBody>
          <a:bodyPr/>
          <a:lstStyle/>
          <a:p>
            <a:r>
              <a:rPr lang="vi-VN" dirty="0"/>
              <a:t>Đặc tả sử dụng</a:t>
            </a:r>
            <a:endParaRPr lang="en-US" dirty="0"/>
          </a:p>
        </p:txBody>
      </p:sp>
      <p:sp>
        <p:nvSpPr>
          <p:cNvPr id="11" name="TextBox 10">
            <a:extLst>
              <a:ext uri="{FF2B5EF4-FFF2-40B4-BE49-F238E27FC236}">
                <a16:creationId xmlns:a16="http://schemas.microsoft.com/office/drawing/2014/main" id="{8A5FFA0E-F959-C40D-5ECC-B0D73FD91FF7}"/>
              </a:ext>
            </a:extLst>
          </p:cNvPr>
          <p:cNvSpPr txBox="1"/>
          <p:nvPr/>
        </p:nvSpPr>
        <p:spPr>
          <a:xfrm>
            <a:off x="7001301" y="3093333"/>
            <a:ext cx="1830033" cy="1200329"/>
          </a:xfrm>
          <a:prstGeom prst="rect">
            <a:avLst/>
          </a:prstGeom>
          <a:noFill/>
        </p:spPr>
        <p:txBody>
          <a:bodyPr wrap="square" rtlCol="0">
            <a:spAutoFit/>
          </a:bodyPr>
          <a:lstStyle/>
          <a:p>
            <a:r>
              <a:rPr lang="vi-VN" sz="2400" b="1" dirty="0" err="1"/>
              <a:t>Use-case</a:t>
            </a:r>
            <a:r>
              <a:rPr lang="vi-VN" sz="2400" b="1" dirty="0"/>
              <a:t> </a:t>
            </a:r>
          </a:p>
          <a:p>
            <a:r>
              <a:rPr lang="vi-VN" sz="2400" b="1" dirty="0"/>
              <a:t>Tìm kiếm thu phí</a:t>
            </a:r>
            <a:endParaRPr lang="en-US" sz="2400" b="1" dirty="0"/>
          </a:p>
        </p:txBody>
      </p:sp>
      <p:grpSp>
        <p:nvGrpSpPr>
          <p:cNvPr id="15" name="Group 14">
            <a:extLst>
              <a:ext uri="{FF2B5EF4-FFF2-40B4-BE49-F238E27FC236}">
                <a16:creationId xmlns:a16="http://schemas.microsoft.com/office/drawing/2014/main" id="{4999BDD5-282A-9C4B-731C-F9020447AF58}"/>
              </a:ext>
            </a:extLst>
          </p:cNvPr>
          <p:cNvGrpSpPr/>
          <p:nvPr/>
        </p:nvGrpSpPr>
        <p:grpSpPr>
          <a:xfrm>
            <a:off x="660758" y="1148786"/>
            <a:ext cx="5815277" cy="4560427"/>
            <a:chOff x="406115" y="1059083"/>
            <a:chExt cx="6155727" cy="5081286"/>
          </a:xfrm>
        </p:grpSpPr>
        <p:pic>
          <p:nvPicPr>
            <p:cNvPr id="12" name="Picture 11">
              <a:extLst>
                <a:ext uri="{FF2B5EF4-FFF2-40B4-BE49-F238E27FC236}">
                  <a16:creationId xmlns:a16="http://schemas.microsoft.com/office/drawing/2014/main" id="{C847372B-4833-84A6-BCC6-60D670F9122A}"/>
                </a:ext>
              </a:extLst>
            </p:cNvPr>
            <p:cNvPicPr>
              <a:picLocks noChangeAspect="1"/>
            </p:cNvPicPr>
            <p:nvPr/>
          </p:nvPicPr>
          <p:blipFill>
            <a:blip r:embed="rId2"/>
            <a:srcRect b="54261"/>
            <a:stretch/>
          </p:blipFill>
          <p:spPr>
            <a:xfrm>
              <a:off x="406115" y="1059083"/>
              <a:ext cx="6155727" cy="3136739"/>
            </a:xfrm>
            <a:prstGeom prst="rect">
              <a:avLst/>
            </a:prstGeom>
          </p:spPr>
        </p:pic>
        <p:pic>
          <p:nvPicPr>
            <p:cNvPr id="14" name="Picture 13">
              <a:extLst>
                <a:ext uri="{FF2B5EF4-FFF2-40B4-BE49-F238E27FC236}">
                  <a16:creationId xmlns:a16="http://schemas.microsoft.com/office/drawing/2014/main" id="{84E0717F-A82E-524A-94EF-F756F3AD5429}"/>
                </a:ext>
              </a:extLst>
            </p:cNvPr>
            <p:cNvPicPr>
              <a:picLocks noChangeAspect="1"/>
            </p:cNvPicPr>
            <p:nvPr/>
          </p:nvPicPr>
          <p:blipFill>
            <a:blip r:embed="rId2"/>
            <a:srcRect t="71645"/>
            <a:stretch/>
          </p:blipFill>
          <p:spPr>
            <a:xfrm>
              <a:off x="406115" y="4195822"/>
              <a:ext cx="6155727" cy="1944547"/>
            </a:xfrm>
            <a:prstGeom prst="rect">
              <a:avLst/>
            </a:prstGeom>
          </p:spPr>
        </p:pic>
      </p:grpSp>
    </p:spTree>
    <p:extLst>
      <p:ext uri="{BB962C8B-B14F-4D97-AF65-F5344CB8AC3E}">
        <p14:creationId xmlns:p14="http://schemas.microsoft.com/office/powerpoint/2010/main" val="108064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CDD63-E5D1-D7CA-1AA9-F9AE86A2100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B0C832-D13B-FE37-8C43-A654EA5622DC}"/>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00CD804E-916B-950F-BE2A-40477F4CC71A}"/>
              </a:ext>
            </a:extLst>
          </p:cNvPr>
          <p:cNvSpPr>
            <a:spLocks noGrp="1"/>
          </p:cNvSpPr>
          <p:nvPr>
            <p:ph type="title"/>
          </p:nvPr>
        </p:nvSpPr>
        <p:spPr/>
        <p:txBody>
          <a:bodyPr/>
          <a:lstStyle/>
          <a:p>
            <a:r>
              <a:rPr lang="vi-VN" dirty="0"/>
              <a:t>Đặc tả sử dụng</a:t>
            </a:r>
            <a:endParaRPr lang="en-US" dirty="0"/>
          </a:p>
        </p:txBody>
      </p:sp>
      <p:sp>
        <p:nvSpPr>
          <p:cNvPr id="11" name="TextBox 10">
            <a:extLst>
              <a:ext uri="{FF2B5EF4-FFF2-40B4-BE49-F238E27FC236}">
                <a16:creationId xmlns:a16="http://schemas.microsoft.com/office/drawing/2014/main" id="{F2623DA4-5EE6-3619-3962-E3B248FF0614}"/>
              </a:ext>
            </a:extLst>
          </p:cNvPr>
          <p:cNvSpPr txBox="1"/>
          <p:nvPr/>
        </p:nvSpPr>
        <p:spPr>
          <a:xfrm>
            <a:off x="6487622" y="3226442"/>
            <a:ext cx="2276617" cy="830997"/>
          </a:xfrm>
          <a:prstGeom prst="rect">
            <a:avLst/>
          </a:prstGeom>
          <a:noFill/>
        </p:spPr>
        <p:txBody>
          <a:bodyPr wrap="square" rtlCol="0">
            <a:spAutoFit/>
          </a:bodyPr>
          <a:lstStyle/>
          <a:p>
            <a:r>
              <a:rPr lang="vi-VN" sz="2400" b="1" dirty="0" err="1"/>
              <a:t>Use-case</a:t>
            </a:r>
            <a:r>
              <a:rPr lang="vi-VN" sz="2400" b="1" dirty="0"/>
              <a:t> </a:t>
            </a:r>
          </a:p>
          <a:p>
            <a:r>
              <a:rPr lang="vi-VN" sz="2400" b="1" dirty="0"/>
              <a:t>Tạo khoản thu</a:t>
            </a:r>
            <a:endParaRPr lang="en-US" sz="2400" b="1" dirty="0"/>
          </a:p>
        </p:txBody>
      </p:sp>
      <p:pic>
        <p:nvPicPr>
          <p:cNvPr id="10" name="Picture 9">
            <a:extLst>
              <a:ext uri="{FF2B5EF4-FFF2-40B4-BE49-F238E27FC236}">
                <a16:creationId xmlns:a16="http://schemas.microsoft.com/office/drawing/2014/main" id="{F35395CD-8D60-FD3A-E33D-747574B41137}"/>
              </a:ext>
            </a:extLst>
          </p:cNvPr>
          <p:cNvPicPr>
            <a:picLocks noChangeAspect="1"/>
          </p:cNvPicPr>
          <p:nvPr/>
        </p:nvPicPr>
        <p:blipFill>
          <a:blip r:embed="rId2"/>
          <a:stretch>
            <a:fillRect/>
          </a:stretch>
        </p:blipFill>
        <p:spPr>
          <a:xfrm>
            <a:off x="654646" y="987131"/>
            <a:ext cx="5392446" cy="5217020"/>
          </a:xfrm>
          <a:prstGeom prst="rect">
            <a:avLst/>
          </a:prstGeom>
        </p:spPr>
      </p:pic>
    </p:spTree>
    <p:extLst>
      <p:ext uri="{BB962C8B-B14F-4D97-AF65-F5344CB8AC3E}">
        <p14:creationId xmlns:p14="http://schemas.microsoft.com/office/powerpoint/2010/main" val="79946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39211-194F-FB0E-1DAC-B12D10C540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BE4F29-CE09-18B7-58F4-AC2B1179100F}"/>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9E7B88E5-9953-03B4-A035-83EEA51F6F73}"/>
              </a:ext>
            </a:extLst>
          </p:cNvPr>
          <p:cNvSpPr>
            <a:spLocks noGrp="1"/>
          </p:cNvSpPr>
          <p:nvPr>
            <p:ph type="title"/>
          </p:nvPr>
        </p:nvSpPr>
        <p:spPr/>
        <p:txBody>
          <a:bodyPr/>
          <a:lstStyle/>
          <a:p>
            <a:r>
              <a:rPr lang="vi-VN" dirty="0"/>
              <a:t>Đặc tả sử dụng</a:t>
            </a:r>
            <a:endParaRPr lang="en-US" dirty="0"/>
          </a:p>
        </p:txBody>
      </p:sp>
      <p:sp>
        <p:nvSpPr>
          <p:cNvPr id="11" name="TextBox 10">
            <a:extLst>
              <a:ext uri="{FF2B5EF4-FFF2-40B4-BE49-F238E27FC236}">
                <a16:creationId xmlns:a16="http://schemas.microsoft.com/office/drawing/2014/main" id="{D8CD00B7-6570-870B-163C-DF61CB402DD8}"/>
              </a:ext>
            </a:extLst>
          </p:cNvPr>
          <p:cNvSpPr txBox="1"/>
          <p:nvPr/>
        </p:nvSpPr>
        <p:spPr>
          <a:xfrm>
            <a:off x="6580220" y="3209079"/>
            <a:ext cx="2511694" cy="830997"/>
          </a:xfrm>
          <a:prstGeom prst="rect">
            <a:avLst/>
          </a:prstGeom>
          <a:noFill/>
        </p:spPr>
        <p:txBody>
          <a:bodyPr wrap="square" rtlCol="0">
            <a:spAutoFit/>
          </a:bodyPr>
          <a:lstStyle/>
          <a:p>
            <a:r>
              <a:rPr lang="vi-VN" sz="2400" b="1" dirty="0" err="1"/>
              <a:t>Use-case</a:t>
            </a:r>
            <a:r>
              <a:rPr lang="vi-VN" sz="2400" b="1" dirty="0"/>
              <a:t> </a:t>
            </a:r>
          </a:p>
          <a:p>
            <a:r>
              <a:rPr lang="vi-VN" sz="2400" b="1" dirty="0"/>
              <a:t>Xóa khoản thu</a:t>
            </a:r>
            <a:endParaRPr lang="en-US" sz="2400" b="1" dirty="0"/>
          </a:p>
        </p:txBody>
      </p:sp>
      <p:pic>
        <p:nvPicPr>
          <p:cNvPr id="5" name="Picture 4">
            <a:extLst>
              <a:ext uri="{FF2B5EF4-FFF2-40B4-BE49-F238E27FC236}">
                <a16:creationId xmlns:a16="http://schemas.microsoft.com/office/drawing/2014/main" id="{77EFEC36-2B4D-46B0-222B-33C922E1B154}"/>
              </a:ext>
            </a:extLst>
          </p:cNvPr>
          <p:cNvPicPr>
            <a:picLocks noChangeAspect="1"/>
          </p:cNvPicPr>
          <p:nvPr/>
        </p:nvPicPr>
        <p:blipFill>
          <a:blip r:embed="rId2"/>
          <a:stretch>
            <a:fillRect/>
          </a:stretch>
        </p:blipFill>
        <p:spPr>
          <a:xfrm>
            <a:off x="550472" y="1134086"/>
            <a:ext cx="5534716" cy="4751871"/>
          </a:xfrm>
          <a:prstGeom prst="rect">
            <a:avLst/>
          </a:prstGeom>
        </p:spPr>
      </p:pic>
    </p:spTree>
    <p:extLst>
      <p:ext uri="{BB962C8B-B14F-4D97-AF65-F5344CB8AC3E}">
        <p14:creationId xmlns:p14="http://schemas.microsoft.com/office/powerpoint/2010/main" val="376484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02AF4-BABF-99B0-C10E-2E1810FB550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550FBD-CE1A-247F-67EB-DC3C3D28909A}"/>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5C8B437F-44C0-1FFA-66D6-51D78BCB84D9}"/>
              </a:ext>
            </a:extLst>
          </p:cNvPr>
          <p:cNvSpPr>
            <a:spLocks noGrp="1"/>
          </p:cNvSpPr>
          <p:nvPr>
            <p:ph type="title"/>
          </p:nvPr>
        </p:nvSpPr>
        <p:spPr/>
        <p:txBody>
          <a:bodyPr/>
          <a:lstStyle/>
          <a:p>
            <a:r>
              <a:rPr lang="vi-VN" dirty="0"/>
              <a:t>Đặc tả sử dụng</a:t>
            </a:r>
            <a:endParaRPr lang="en-US" dirty="0"/>
          </a:p>
        </p:txBody>
      </p:sp>
      <p:sp>
        <p:nvSpPr>
          <p:cNvPr id="11" name="TextBox 10">
            <a:extLst>
              <a:ext uri="{FF2B5EF4-FFF2-40B4-BE49-F238E27FC236}">
                <a16:creationId xmlns:a16="http://schemas.microsoft.com/office/drawing/2014/main" id="{F65274C0-A176-3691-1680-1F570936304D}"/>
              </a:ext>
            </a:extLst>
          </p:cNvPr>
          <p:cNvSpPr txBox="1"/>
          <p:nvPr/>
        </p:nvSpPr>
        <p:spPr>
          <a:xfrm>
            <a:off x="5509561" y="3135740"/>
            <a:ext cx="3235111" cy="830997"/>
          </a:xfrm>
          <a:prstGeom prst="rect">
            <a:avLst/>
          </a:prstGeom>
          <a:noFill/>
        </p:spPr>
        <p:txBody>
          <a:bodyPr wrap="square" rtlCol="0">
            <a:spAutoFit/>
          </a:bodyPr>
          <a:lstStyle/>
          <a:p>
            <a:r>
              <a:rPr lang="vi-VN" sz="2400" b="1" dirty="0" err="1"/>
              <a:t>Use-case</a:t>
            </a:r>
            <a:r>
              <a:rPr lang="vi-VN" sz="2400" b="1" dirty="0"/>
              <a:t> </a:t>
            </a:r>
          </a:p>
          <a:p>
            <a:r>
              <a:rPr lang="vi-VN" sz="2400" b="1" dirty="0"/>
              <a:t>Cập nhật khoản thu</a:t>
            </a:r>
            <a:endParaRPr lang="en-US" sz="2400" b="1" dirty="0"/>
          </a:p>
        </p:txBody>
      </p:sp>
      <p:grpSp>
        <p:nvGrpSpPr>
          <p:cNvPr id="9" name="Group 8">
            <a:extLst>
              <a:ext uri="{FF2B5EF4-FFF2-40B4-BE49-F238E27FC236}">
                <a16:creationId xmlns:a16="http://schemas.microsoft.com/office/drawing/2014/main" id="{C97D07D5-12B2-9FDA-46E2-5C9C0758EE88}"/>
              </a:ext>
            </a:extLst>
          </p:cNvPr>
          <p:cNvGrpSpPr/>
          <p:nvPr/>
        </p:nvGrpSpPr>
        <p:grpSpPr>
          <a:xfrm>
            <a:off x="927418" y="897038"/>
            <a:ext cx="3957099" cy="5376441"/>
            <a:chOff x="2536299" y="0"/>
            <a:chExt cx="4071402" cy="5552954"/>
          </a:xfrm>
        </p:grpSpPr>
        <p:pic>
          <p:nvPicPr>
            <p:cNvPr id="6" name="Picture 5">
              <a:extLst>
                <a:ext uri="{FF2B5EF4-FFF2-40B4-BE49-F238E27FC236}">
                  <a16:creationId xmlns:a16="http://schemas.microsoft.com/office/drawing/2014/main" id="{BF7F64F2-CC52-EE6C-F574-501A10AA718B}"/>
                </a:ext>
              </a:extLst>
            </p:cNvPr>
            <p:cNvPicPr>
              <a:picLocks noChangeAspect="1"/>
            </p:cNvPicPr>
            <p:nvPr/>
          </p:nvPicPr>
          <p:blipFill>
            <a:blip r:embed="rId2"/>
            <a:srcRect b="50000"/>
            <a:stretch/>
          </p:blipFill>
          <p:spPr>
            <a:xfrm>
              <a:off x="2536299" y="0"/>
              <a:ext cx="4071402" cy="3429000"/>
            </a:xfrm>
            <a:prstGeom prst="rect">
              <a:avLst/>
            </a:prstGeom>
          </p:spPr>
        </p:pic>
        <p:pic>
          <p:nvPicPr>
            <p:cNvPr id="8" name="Picture 7">
              <a:extLst>
                <a:ext uri="{FF2B5EF4-FFF2-40B4-BE49-F238E27FC236}">
                  <a16:creationId xmlns:a16="http://schemas.microsoft.com/office/drawing/2014/main" id="{62D7786C-3149-48F5-EFF5-041C25E6A41A}"/>
                </a:ext>
              </a:extLst>
            </p:cNvPr>
            <p:cNvPicPr>
              <a:picLocks noChangeAspect="1"/>
            </p:cNvPicPr>
            <p:nvPr/>
          </p:nvPicPr>
          <p:blipFill>
            <a:blip r:embed="rId2"/>
            <a:srcRect t="69029"/>
            <a:stretch/>
          </p:blipFill>
          <p:spPr>
            <a:xfrm>
              <a:off x="2536299" y="3429000"/>
              <a:ext cx="4071402" cy="2123954"/>
            </a:xfrm>
            <a:prstGeom prst="rect">
              <a:avLst/>
            </a:prstGeom>
          </p:spPr>
        </p:pic>
      </p:grpSp>
    </p:spTree>
    <p:extLst>
      <p:ext uri="{BB962C8B-B14F-4D97-AF65-F5344CB8AC3E}">
        <p14:creationId xmlns:p14="http://schemas.microsoft.com/office/powerpoint/2010/main" val="1796412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D5C1-1152-AE1C-D231-4B9F652BC5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70B09C-870A-E553-8644-72FE3056D3B1}"/>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9195C6DB-0CD5-4451-76E7-5AC232070A86}"/>
              </a:ext>
            </a:extLst>
          </p:cNvPr>
          <p:cNvSpPr>
            <a:spLocks noGrp="1"/>
          </p:cNvSpPr>
          <p:nvPr>
            <p:ph type="title"/>
          </p:nvPr>
        </p:nvSpPr>
        <p:spPr/>
        <p:txBody>
          <a:bodyPr/>
          <a:lstStyle/>
          <a:p>
            <a:r>
              <a:rPr lang="vi-VN" dirty="0"/>
              <a:t>Đặc tả sử dụng</a:t>
            </a:r>
            <a:endParaRPr lang="en-US" dirty="0"/>
          </a:p>
        </p:txBody>
      </p:sp>
      <p:sp>
        <p:nvSpPr>
          <p:cNvPr id="11" name="TextBox 10">
            <a:extLst>
              <a:ext uri="{FF2B5EF4-FFF2-40B4-BE49-F238E27FC236}">
                <a16:creationId xmlns:a16="http://schemas.microsoft.com/office/drawing/2014/main" id="{588390E1-45A7-B10F-4054-A52D1CDDE2FB}"/>
              </a:ext>
            </a:extLst>
          </p:cNvPr>
          <p:cNvSpPr txBox="1"/>
          <p:nvPr/>
        </p:nvSpPr>
        <p:spPr>
          <a:xfrm>
            <a:off x="6867383" y="2951074"/>
            <a:ext cx="1698761" cy="1200329"/>
          </a:xfrm>
          <a:prstGeom prst="rect">
            <a:avLst/>
          </a:prstGeom>
          <a:noFill/>
        </p:spPr>
        <p:txBody>
          <a:bodyPr wrap="square" rtlCol="0">
            <a:spAutoFit/>
          </a:bodyPr>
          <a:lstStyle/>
          <a:p>
            <a:r>
              <a:rPr lang="vi-VN" sz="2400" b="1" dirty="0" err="1"/>
              <a:t>Use-case</a:t>
            </a:r>
            <a:r>
              <a:rPr lang="vi-VN" sz="2400" b="1" dirty="0"/>
              <a:t> Tra cứu cá nhân</a:t>
            </a:r>
          </a:p>
        </p:txBody>
      </p:sp>
      <p:pic>
        <p:nvPicPr>
          <p:cNvPr id="5" name="Picture 4">
            <a:extLst>
              <a:ext uri="{FF2B5EF4-FFF2-40B4-BE49-F238E27FC236}">
                <a16:creationId xmlns:a16="http://schemas.microsoft.com/office/drawing/2014/main" id="{6B7FC76F-1586-0760-7819-1C2D16CFBAF0}"/>
              </a:ext>
            </a:extLst>
          </p:cNvPr>
          <p:cNvPicPr>
            <a:picLocks noChangeAspect="1"/>
          </p:cNvPicPr>
          <p:nvPr/>
        </p:nvPicPr>
        <p:blipFill>
          <a:blip r:embed="rId2"/>
          <a:stretch>
            <a:fillRect/>
          </a:stretch>
        </p:blipFill>
        <p:spPr>
          <a:xfrm>
            <a:off x="535516" y="1594509"/>
            <a:ext cx="6017467" cy="3913457"/>
          </a:xfrm>
          <a:prstGeom prst="rect">
            <a:avLst/>
          </a:prstGeom>
        </p:spPr>
      </p:pic>
    </p:spTree>
    <p:extLst>
      <p:ext uri="{BB962C8B-B14F-4D97-AF65-F5344CB8AC3E}">
        <p14:creationId xmlns:p14="http://schemas.microsoft.com/office/powerpoint/2010/main" val="44066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vi-VN" dirty="0"/>
              <a:t>Chức năng phi hệ thống</a:t>
            </a:r>
            <a:endParaRPr lang="en-US" dirty="0"/>
          </a:p>
        </p:txBody>
      </p:sp>
      <p:sp>
        <p:nvSpPr>
          <p:cNvPr id="6" name="TextBox 5">
            <a:extLst>
              <a:ext uri="{FF2B5EF4-FFF2-40B4-BE49-F238E27FC236}">
                <a16:creationId xmlns:a16="http://schemas.microsoft.com/office/drawing/2014/main" id="{EC4C51D6-3304-1817-2E92-6BFF0709F541}"/>
              </a:ext>
            </a:extLst>
          </p:cNvPr>
          <p:cNvSpPr txBox="1"/>
          <p:nvPr/>
        </p:nvSpPr>
        <p:spPr>
          <a:xfrm>
            <a:off x="316101" y="1273240"/>
            <a:ext cx="8717940" cy="5298886"/>
          </a:xfrm>
          <a:prstGeom prst="rect">
            <a:avLst/>
          </a:prstGeom>
          <a:noFill/>
        </p:spPr>
        <p:txBody>
          <a:bodyPr wrap="square" rtlCol="0">
            <a:spAutoFit/>
          </a:bodyPr>
          <a:lstStyle/>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Chức</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năng</a:t>
            </a:r>
            <a:r>
              <a:rPr lang="en-US" sz="1500" b="1" dirty="0">
                <a:effectLst/>
                <a:latin typeface="Arial" panose="020B0604020202020204" pitchFamily="34" charset="0"/>
                <a:ea typeface="Calibri" panose="020F0502020204030204" pitchFamily="34" charset="0"/>
                <a:cs typeface="Arial" panose="020B0604020202020204" pitchFamily="34" charset="0"/>
              </a:rPr>
              <a:t> </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Hô</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trơ</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nhiều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quản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ly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va</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dân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cư</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truy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cập</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đồng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thời</a:t>
            </a:r>
            <a:r>
              <a:rPr lang="en-US" sz="1500" dirty="0">
                <a:effectLst/>
                <a:latin typeface="Arial" panose="020B0604020202020204" pitchFamily="34" charset="0"/>
                <a:ea typeface="Calibri" panose="020F0502020204030204" pitchFamily="34" charset="0"/>
                <a:cs typeface="Arial" panose="020B0604020202020204" pitchFamily="34" charset="0"/>
              </a:rPr>
              <a:t> </a:t>
            </a: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Quản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ly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thông</a:t>
            </a:r>
            <a:r>
              <a:rPr lang="en-US" sz="1500" dirty="0">
                <a:effectLst/>
                <a:latin typeface="Arial" panose="020B0604020202020204" pitchFamily="34" charset="0"/>
                <a:ea typeface="Calibri" panose="020F0502020204030204" pitchFamily="34" charset="0"/>
                <a:cs typeface="Arial" panose="020B0604020202020204" pitchFamily="34" charset="0"/>
              </a:rPr>
              <a:t> tin </a:t>
            </a:r>
            <a:r>
              <a:rPr lang="en-US" sz="1500" dirty="0" err="1">
                <a:effectLst/>
                <a:latin typeface="Arial" panose="020B0604020202020204" pitchFamily="34" charset="0"/>
                <a:ea typeface="Calibri" panose="020F0502020204030204" pitchFamily="34" charset="0"/>
                <a:cs typeface="Arial" panose="020B0604020202020204" pitchFamily="34" charset="0"/>
              </a:rPr>
              <a:t>nhân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khẩu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hô</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khẩu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thông</a:t>
            </a:r>
            <a:r>
              <a:rPr lang="en-US" sz="1500" dirty="0">
                <a:effectLst/>
                <a:latin typeface="Arial" panose="020B0604020202020204" pitchFamily="34" charset="0"/>
                <a:ea typeface="Calibri" panose="020F0502020204030204" pitchFamily="34" charset="0"/>
                <a:cs typeface="Arial" panose="020B0604020202020204" pitchFamily="34" charset="0"/>
              </a:rPr>
              <a:t> tin </a:t>
            </a:r>
            <a:r>
              <a:rPr lang="en-US" sz="1500" dirty="0" err="1">
                <a:effectLst/>
                <a:latin typeface="Arial" panose="020B0604020202020204" pitchFamily="34" charset="0"/>
                <a:ea typeface="Calibri" panose="020F0502020204030204" pitchFamily="34" charset="0"/>
                <a:cs typeface="Arial" panose="020B0604020202020204" pitchFamily="34" charset="0"/>
              </a:rPr>
              <a:t>thu</a:t>
            </a:r>
            <a:r>
              <a:rPr lang="en-US" sz="1500" dirty="0">
                <a:effectLst/>
                <a:latin typeface="Arial" panose="020B0604020202020204" pitchFamily="34" charset="0"/>
                <a:ea typeface="Calibri" panose="020F0502020204030204" pitchFamily="34" charset="0"/>
                <a:cs typeface="Arial" panose="020B0604020202020204" pitchFamily="34" charset="0"/>
              </a:rPr>
              <a:t> phí </a:t>
            </a:r>
            <a:r>
              <a:rPr lang="en-US" sz="1500" dirty="0" err="1">
                <a:effectLst/>
                <a:latin typeface="Arial" panose="020B0604020202020204" pitchFamily="34" charset="0"/>
                <a:ea typeface="Calibri" panose="020F0502020204030204" pitchFamily="34" charset="0"/>
                <a:cs typeface="Arial" panose="020B0604020202020204" pitchFamily="34" charset="0"/>
              </a:rPr>
              <a:t>va</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khoản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của</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các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hô</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dân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cư</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Tính</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dê</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dùng</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vi-VN" sz="1500" dirty="0">
                <a:effectLst/>
                <a:latin typeface="Arial" panose="020B0604020202020204" pitchFamily="34" charset="0"/>
                <a:ea typeface="Calibri" panose="020F0502020204030204" pitchFamily="34" charset="0"/>
                <a:cs typeface="Arial" panose="020B0604020202020204" pitchFamily="34" charset="0"/>
              </a:rPr>
              <a:t>Giao diện </a:t>
            </a:r>
            <a:r>
              <a:rPr lang="vi-VN" sz="1500" dirty="0" err="1">
                <a:effectLst/>
                <a:latin typeface="Arial" panose="020B0604020202020204" pitchFamily="34" charset="0"/>
                <a:ea typeface="Calibri" panose="020F0502020204030204" pitchFamily="34" charset="0"/>
                <a:cs typeface="Arial" panose="020B0604020202020204" pitchFamily="34" charset="0"/>
              </a:rPr>
              <a:t>nguời</a:t>
            </a:r>
            <a:r>
              <a:rPr lang="vi-VN" sz="1500" dirty="0">
                <a:effectLst/>
                <a:latin typeface="Arial" panose="020B0604020202020204" pitchFamily="34" charset="0"/>
                <a:ea typeface="Calibri" panose="020F0502020204030204" pitchFamily="34" charset="0"/>
                <a:cs typeface="Arial" panose="020B0604020202020204" pitchFamily="34" charset="0"/>
              </a:rPr>
              <a:t> dùng tương thích Windows 7/ </a:t>
            </a:r>
            <a:r>
              <a:rPr lang="vi-VN" sz="1500" dirty="0" err="1">
                <a:effectLst/>
                <a:latin typeface="Arial" panose="020B0604020202020204" pitchFamily="34" charset="0"/>
                <a:ea typeface="Calibri" panose="020F0502020204030204" pitchFamily="34" charset="0"/>
                <a:cs typeface="Arial" panose="020B0604020202020204" pitchFamily="34" charset="0"/>
              </a:rPr>
              <a:t>Window</a:t>
            </a:r>
            <a:r>
              <a:rPr lang="vi-VN" sz="1500" dirty="0">
                <a:effectLst/>
                <a:latin typeface="Arial" panose="020B0604020202020204" pitchFamily="34" charset="0"/>
                <a:ea typeface="Calibri" panose="020F0502020204030204" pitchFamily="34" charset="0"/>
                <a:cs typeface="Arial" panose="020B0604020202020204" pitchFamily="34" charset="0"/>
              </a:rPr>
              <a:t> 10. Thân thiện.</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Tính</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ổn</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định</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Hệ</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thống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phải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hoạt</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động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liên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tục</a:t>
            </a:r>
            <a:r>
              <a:rPr lang="en-US" sz="1500" dirty="0">
                <a:effectLst/>
                <a:latin typeface="Arial" panose="020B0604020202020204" pitchFamily="34" charset="0"/>
                <a:ea typeface="Calibri" panose="020F0502020204030204" pitchFamily="34" charset="0"/>
                <a:cs typeface="Arial" panose="020B0604020202020204" pitchFamily="34" charset="0"/>
              </a:rPr>
              <a:t> 24 </a:t>
            </a:r>
            <a:r>
              <a:rPr lang="en-US" sz="1500" dirty="0" err="1">
                <a:effectLst/>
                <a:latin typeface="Arial" panose="020B0604020202020204" pitchFamily="34" charset="0"/>
                <a:ea typeface="Calibri" panose="020F0502020204030204" pitchFamily="34" charset="0"/>
                <a:cs typeface="Arial" panose="020B0604020202020204" pitchFamily="34" charset="0"/>
              </a:rPr>
              <a:t>giờ</a:t>
            </a:r>
            <a:r>
              <a:rPr lang="en-US" sz="1500" dirty="0">
                <a:effectLst/>
                <a:latin typeface="Arial" panose="020B0604020202020204" pitchFamily="34" charset="0"/>
                <a:ea typeface="Calibri" panose="020F0502020204030204" pitchFamily="34" charset="0"/>
                <a:cs typeface="Arial" panose="020B0604020202020204" pitchFamily="34" charset="0"/>
              </a:rPr>
              <a:t>/</a:t>
            </a:r>
            <a:r>
              <a:rPr lang="en-US" sz="1500" dirty="0" err="1">
                <a:effectLst/>
                <a:latin typeface="Arial" panose="020B0604020202020204" pitchFamily="34" charset="0"/>
                <a:ea typeface="Calibri" panose="020F0502020204030204" pitchFamily="34" charset="0"/>
                <a:cs typeface="Arial" panose="020B0604020202020204" pitchFamily="34" charset="0"/>
              </a:rPr>
              <a:t>ngày</a:t>
            </a:r>
            <a:r>
              <a:rPr lang="en-US" sz="1500" dirty="0">
                <a:effectLst/>
                <a:latin typeface="Arial" panose="020B0604020202020204" pitchFamily="34" charset="0"/>
                <a:ea typeface="Calibri" panose="020F0502020204030204" pitchFamily="34" charset="0"/>
                <a:cs typeface="Arial" panose="020B0604020202020204" pitchFamily="34" charset="0"/>
              </a:rPr>
              <a:t>, 7 </a:t>
            </a:r>
            <a:r>
              <a:rPr lang="en-US" sz="1500" dirty="0" err="1">
                <a:effectLst/>
                <a:latin typeface="Arial" panose="020B0604020202020204" pitchFamily="34" charset="0"/>
                <a:ea typeface="Calibri" panose="020F0502020204030204" pitchFamily="34" charset="0"/>
                <a:cs typeface="Arial" panose="020B0604020202020204" pitchFamily="34" charset="0"/>
              </a:rPr>
              <a:t>ngày</a:t>
            </a:r>
            <a:r>
              <a:rPr lang="en-US" sz="1500" dirty="0">
                <a:effectLst/>
                <a:latin typeface="Arial" panose="020B0604020202020204" pitchFamily="34" charset="0"/>
                <a:ea typeface="Calibri" panose="020F0502020204030204" pitchFamily="34" charset="0"/>
                <a:cs typeface="Arial" panose="020B0604020202020204" pitchFamily="34" charset="0"/>
              </a:rPr>
              <a:t>/</a:t>
            </a:r>
            <a:r>
              <a:rPr lang="en-US" sz="1500" dirty="0" err="1">
                <a:effectLst/>
                <a:latin typeface="Arial" panose="020B0604020202020204" pitchFamily="34" charset="0"/>
                <a:ea typeface="Calibri" panose="020F0502020204030204" pitchFamily="34" charset="0"/>
                <a:cs typeface="Arial" panose="020B0604020202020204" pitchFamily="34" charset="0"/>
              </a:rPr>
              <a:t>tuần</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Hiệu</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suất</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Hệ</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thống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phải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hỗ</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trợ</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đến</a:t>
            </a:r>
            <a:r>
              <a:rPr lang="en-US" sz="1500" dirty="0">
                <a:effectLst/>
                <a:latin typeface="Arial" panose="020B0604020202020204" pitchFamily="34" charset="0"/>
                <a:ea typeface="Calibri" panose="020F0502020204030204" pitchFamily="34" charset="0"/>
                <a:cs typeface="Arial" panose="020B0604020202020204" pitchFamily="34" charset="0"/>
              </a:rPr>
              <a:t> 1000 </a:t>
            </a:r>
            <a:r>
              <a:rPr lang="en-US" sz="1500" dirty="0" err="1">
                <a:effectLst/>
                <a:latin typeface="Arial" panose="020B0604020202020204" pitchFamily="34" charset="0"/>
                <a:ea typeface="Calibri" panose="020F0502020204030204" pitchFamily="34" charset="0"/>
                <a:cs typeface="Arial" panose="020B0604020202020204" pitchFamily="34" charset="0"/>
              </a:rPr>
              <a:t>người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dùng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truy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xuất</a:t>
            </a:r>
            <a:r>
              <a:rPr lang="en-US" sz="1500" dirty="0">
                <a:effectLst/>
                <a:latin typeface="Arial" panose="020B0604020202020204" pitchFamily="34" charset="0"/>
                <a:ea typeface="Calibri" panose="020F0502020204030204" pitchFamily="34" charset="0"/>
                <a:cs typeface="Arial" panose="020B0604020202020204" pitchFamily="34" charset="0"/>
              </a:rPr>
              <a:t> CSDL </a:t>
            </a:r>
            <a:r>
              <a:rPr lang="en-US" sz="1500" dirty="0" err="1">
                <a:effectLst/>
                <a:latin typeface="Arial" panose="020B0604020202020204" pitchFamily="34" charset="0"/>
                <a:ea typeface="Calibri" panose="020F0502020204030204" pitchFamily="34" charset="0"/>
                <a:cs typeface="Arial" panose="020B0604020202020204" pitchFamily="34" charset="0"/>
              </a:rPr>
              <a:t>trung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tâm</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đồng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thời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bất</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kỳ</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lúc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nào</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và</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đến</a:t>
            </a:r>
            <a:r>
              <a:rPr lang="en-US" sz="1500" dirty="0">
                <a:effectLst/>
                <a:latin typeface="Arial" panose="020B0604020202020204" pitchFamily="34" charset="0"/>
                <a:ea typeface="Calibri" panose="020F0502020204030204" pitchFamily="34" charset="0"/>
                <a:cs typeface="Arial" panose="020B0604020202020204" pitchFamily="34" charset="0"/>
              </a:rPr>
              <a:t> 500 </a:t>
            </a:r>
            <a:r>
              <a:rPr lang="en-US" sz="1500" dirty="0" err="1">
                <a:effectLst/>
                <a:latin typeface="Arial" panose="020B0604020202020204" pitchFamily="34" charset="0"/>
                <a:ea typeface="Calibri" panose="020F0502020204030204" pitchFamily="34" charset="0"/>
                <a:cs typeface="Arial" panose="020B0604020202020204" pitchFamily="34" charset="0"/>
              </a:rPr>
              <a:t>người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dùng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truy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xuất</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các</a:t>
            </a:r>
            <a:r>
              <a:rPr lang="en-US" sz="1500" dirty="0">
                <a:effectLst/>
                <a:latin typeface="Arial" panose="020B0604020202020204" pitchFamily="34" charset="0"/>
                <a:ea typeface="Calibri" panose="020F0502020204030204" pitchFamily="34" charset="0"/>
                <a:cs typeface="Arial" panose="020B0604020202020204" pitchFamily="34" charset="0"/>
              </a:rPr>
              <a:t> server </a:t>
            </a:r>
            <a:r>
              <a:rPr lang="en-US" sz="1500" dirty="0" err="1">
                <a:effectLst/>
                <a:latin typeface="Arial" panose="020B0604020202020204" pitchFamily="34" charset="0"/>
                <a:ea typeface="Calibri" panose="020F0502020204030204" pitchFamily="34" charset="0"/>
                <a:cs typeface="Arial" panose="020B0604020202020204" pitchFamily="34" charset="0"/>
              </a:rPr>
              <a:t>cục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bộ</a:t>
            </a:r>
            <a:r>
              <a:rPr lang="en-US" sz="1500" dirty="0">
                <a:effectLst/>
                <a:latin typeface="Arial" panose="020B0604020202020204" pitchFamily="34" charset="0"/>
                <a:ea typeface="Calibri" panose="020F0502020204030204" pitchFamily="34" charset="0"/>
                <a:cs typeface="Arial" panose="020B0604020202020204" pitchFamily="34" charset="0"/>
              </a:rPr>
              <a:t>. </a:t>
            </a: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Hoàn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thành</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các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thao</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tác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nhanh</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chuyển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giao</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diện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không</a:t>
            </a:r>
            <a:r>
              <a:rPr lang="en-US" sz="1500" dirty="0">
                <a:effectLst/>
                <a:latin typeface="Arial" panose="020B0604020202020204" pitchFamily="34" charset="0"/>
                <a:ea typeface="Calibri" panose="020F0502020204030204" pitchFamily="34" charset="0"/>
                <a:cs typeface="Arial" panose="020B0604020202020204" pitchFamily="34" charset="0"/>
              </a:rPr>
              <a:t> quá 2s</a:t>
            </a: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Sư</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hô</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trơ</a:t>
            </a:r>
            <a:r>
              <a:rPr lang="en-US" sz="1500" b="1" dirty="0">
                <a:effectLst/>
                <a:latin typeface="Arial" panose="020B0604020202020204" pitchFamily="34" charset="0"/>
                <a:ea typeface="Calibri" panose="020F0502020204030204" pitchFamily="34" charset="0"/>
                <a:cs typeface="Arial" panose="020B0604020202020204" pitchFamily="34" charset="0"/>
              </a:rPr>
              <a:t>̣</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Không</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Các</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ràng</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buộc</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thiết</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kê</a:t>
            </a:r>
            <a:r>
              <a:rPr lang="en-US" sz="1500" b="1" dirty="0">
                <a:effectLst/>
                <a:latin typeface="Arial" panose="020B0604020202020204" pitchFamily="34" charset="0"/>
                <a:ea typeface="Calibri" panose="020F0502020204030204" pitchFamily="34" charset="0"/>
                <a:cs typeface="Arial" panose="020B0604020202020204" pitchFamily="34" charset="0"/>
              </a:rPr>
              <a:t>́</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spcAft>
                <a:spcPts val="1000"/>
              </a:spcAft>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Không</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1840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478049-062D-C3F6-8617-8B988E4CFBAB}"/>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8302888F-049F-21EC-9B92-2EE4D9FC20D0}"/>
              </a:ext>
            </a:extLst>
          </p:cNvPr>
          <p:cNvSpPr>
            <a:spLocks noGrp="1"/>
          </p:cNvSpPr>
          <p:nvPr>
            <p:ph type="title"/>
          </p:nvPr>
        </p:nvSpPr>
        <p:spPr/>
        <p:txBody>
          <a:bodyPr/>
          <a:lstStyle/>
          <a:p>
            <a:r>
              <a:rPr lang="vi-VN" dirty="0"/>
              <a:t>Danh sách tác nhân, </a:t>
            </a:r>
            <a:r>
              <a:rPr lang="vi-VN" dirty="0" err="1"/>
              <a:t>use-case</a:t>
            </a:r>
            <a:br>
              <a:rPr lang="vi-VN" dirty="0"/>
            </a:br>
            <a:endParaRPr lang="en-US" dirty="0"/>
          </a:p>
        </p:txBody>
      </p:sp>
      <p:pic>
        <p:nvPicPr>
          <p:cNvPr id="6" name="Picture 5">
            <a:extLst>
              <a:ext uri="{FF2B5EF4-FFF2-40B4-BE49-F238E27FC236}">
                <a16:creationId xmlns:a16="http://schemas.microsoft.com/office/drawing/2014/main" id="{20AD07DF-EFFE-D02F-381C-7CA746DA00C7}"/>
              </a:ext>
            </a:extLst>
          </p:cNvPr>
          <p:cNvPicPr>
            <a:picLocks noChangeAspect="1"/>
          </p:cNvPicPr>
          <p:nvPr/>
        </p:nvPicPr>
        <p:blipFill>
          <a:blip r:embed="rId2"/>
          <a:stretch>
            <a:fillRect/>
          </a:stretch>
        </p:blipFill>
        <p:spPr>
          <a:xfrm>
            <a:off x="1623542" y="1018344"/>
            <a:ext cx="5909380" cy="1202307"/>
          </a:xfrm>
          <a:prstGeom prst="rect">
            <a:avLst/>
          </a:prstGeom>
        </p:spPr>
      </p:pic>
      <p:pic>
        <p:nvPicPr>
          <p:cNvPr id="10" name="Picture 9">
            <a:extLst>
              <a:ext uri="{FF2B5EF4-FFF2-40B4-BE49-F238E27FC236}">
                <a16:creationId xmlns:a16="http://schemas.microsoft.com/office/drawing/2014/main" id="{EA28623D-49F1-629B-BE93-1F79D9B81AC2}"/>
              </a:ext>
            </a:extLst>
          </p:cNvPr>
          <p:cNvPicPr>
            <a:picLocks noChangeAspect="1"/>
          </p:cNvPicPr>
          <p:nvPr/>
        </p:nvPicPr>
        <p:blipFill>
          <a:blip r:embed="rId3"/>
          <a:stretch>
            <a:fillRect/>
          </a:stretch>
        </p:blipFill>
        <p:spPr>
          <a:xfrm>
            <a:off x="1634226" y="2182659"/>
            <a:ext cx="5854180" cy="3996889"/>
          </a:xfrm>
          <a:prstGeom prst="rect">
            <a:avLst/>
          </a:prstGeom>
        </p:spPr>
      </p:pic>
    </p:spTree>
    <p:extLst>
      <p:ext uri="{BB962C8B-B14F-4D97-AF65-F5344CB8AC3E}">
        <p14:creationId xmlns:p14="http://schemas.microsoft.com/office/powerpoint/2010/main" val="537995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1994D1-B0B9-97CB-A9B2-4F2D31319A3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508968A-F2A2-8005-6E03-B78E65864C76}"/>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Tree>
    <p:extLst>
      <p:ext uri="{BB962C8B-B14F-4D97-AF65-F5344CB8AC3E}">
        <p14:creationId xmlns:p14="http://schemas.microsoft.com/office/powerpoint/2010/main" val="3651498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E7662-91F4-4314-8B25-870E1AF247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072D1A-96A4-A456-724C-DD79F13DAE63}"/>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D71B0D5E-20EF-F745-DC24-3A8102DFBF70}"/>
              </a:ext>
            </a:extLst>
          </p:cNvPr>
          <p:cNvSpPr>
            <a:spLocks noGrp="1"/>
          </p:cNvSpPr>
          <p:nvPr>
            <p:ph type="title"/>
          </p:nvPr>
        </p:nvSpPr>
        <p:spPr/>
        <p:txBody>
          <a:bodyPr/>
          <a:lstStyle/>
          <a:p>
            <a:r>
              <a:rPr lang="vi-VN" dirty="0"/>
              <a:t>Danh sách tác nhân, </a:t>
            </a:r>
            <a:r>
              <a:rPr lang="vi-VN" dirty="0" err="1"/>
              <a:t>use-case</a:t>
            </a:r>
            <a:br>
              <a:rPr lang="vi-VN" dirty="0"/>
            </a:br>
            <a:endParaRPr lang="en-US" dirty="0"/>
          </a:p>
        </p:txBody>
      </p:sp>
      <p:grpSp>
        <p:nvGrpSpPr>
          <p:cNvPr id="10" name="Group 9">
            <a:extLst>
              <a:ext uri="{FF2B5EF4-FFF2-40B4-BE49-F238E27FC236}">
                <a16:creationId xmlns:a16="http://schemas.microsoft.com/office/drawing/2014/main" id="{21915481-7E39-5AB6-4931-9150F1E44D6A}"/>
              </a:ext>
            </a:extLst>
          </p:cNvPr>
          <p:cNvGrpSpPr/>
          <p:nvPr/>
        </p:nvGrpSpPr>
        <p:grpSpPr>
          <a:xfrm>
            <a:off x="1242760" y="1441571"/>
            <a:ext cx="6830582" cy="4294207"/>
            <a:chOff x="837646" y="1076446"/>
            <a:chExt cx="7387684" cy="4739834"/>
          </a:xfrm>
        </p:grpSpPr>
        <p:pic>
          <p:nvPicPr>
            <p:cNvPr id="5" name="Picture 4">
              <a:extLst>
                <a:ext uri="{FF2B5EF4-FFF2-40B4-BE49-F238E27FC236}">
                  <a16:creationId xmlns:a16="http://schemas.microsoft.com/office/drawing/2014/main" id="{24602E39-F2F3-5569-8AA7-C04BDF8B61C6}"/>
                </a:ext>
              </a:extLst>
            </p:cNvPr>
            <p:cNvPicPr>
              <a:picLocks noChangeAspect="1"/>
            </p:cNvPicPr>
            <p:nvPr/>
          </p:nvPicPr>
          <p:blipFill>
            <a:blip r:embed="rId2"/>
            <a:srcRect b="61350"/>
            <a:stretch/>
          </p:blipFill>
          <p:spPr>
            <a:xfrm>
              <a:off x="837647" y="1076446"/>
              <a:ext cx="7387683" cy="2650603"/>
            </a:xfrm>
            <a:prstGeom prst="rect">
              <a:avLst/>
            </a:prstGeom>
          </p:spPr>
        </p:pic>
        <p:pic>
          <p:nvPicPr>
            <p:cNvPr id="9" name="Picture 8">
              <a:extLst>
                <a:ext uri="{FF2B5EF4-FFF2-40B4-BE49-F238E27FC236}">
                  <a16:creationId xmlns:a16="http://schemas.microsoft.com/office/drawing/2014/main" id="{7C1A2A62-A53B-9C7E-3E73-88063006C281}"/>
                </a:ext>
              </a:extLst>
            </p:cNvPr>
            <p:cNvPicPr>
              <a:picLocks noChangeAspect="1"/>
            </p:cNvPicPr>
            <p:nvPr/>
          </p:nvPicPr>
          <p:blipFill>
            <a:blip r:embed="rId2"/>
            <a:srcRect t="69451"/>
            <a:stretch/>
          </p:blipFill>
          <p:spPr>
            <a:xfrm>
              <a:off x="837646" y="3721262"/>
              <a:ext cx="7387683" cy="2095018"/>
            </a:xfrm>
            <a:prstGeom prst="rect">
              <a:avLst/>
            </a:prstGeom>
          </p:spPr>
        </p:pic>
      </p:grpSp>
    </p:spTree>
    <p:extLst>
      <p:ext uri="{BB962C8B-B14F-4D97-AF65-F5344CB8AC3E}">
        <p14:creationId xmlns:p14="http://schemas.microsoft.com/office/powerpoint/2010/main" val="668474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pic>
        <p:nvPicPr>
          <p:cNvPr id="7" name="Picture 6">
            <a:extLst>
              <a:ext uri="{FF2B5EF4-FFF2-40B4-BE49-F238E27FC236}">
                <a16:creationId xmlns:a16="http://schemas.microsoft.com/office/drawing/2014/main" id="{E24B151F-2AA6-BA2B-E5CC-7EC7A8DA5F8E}"/>
              </a:ext>
            </a:extLst>
          </p:cNvPr>
          <p:cNvPicPr>
            <a:picLocks noChangeAspect="1"/>
          </p:cNvPicPr>
          <p:nvPr/>
        </p:nvPicPr>
        <p:blipFill>
          <a:blip r:embed="rId2"/>
          <a:stretch>
            <a:fillRect/>
          </a:stretch>
        </p:blipFill>
        <p:spPr>
          <a:xfrm>
            <a:off x="1341122" y="1939628"/>
            <a:ext cx="6461756" cy="4139129"/>
          </a:xfrm>
          <a:prstGeom prst="rect">
            <a:avLst/>
          </a:prstGeom>
        </p:spPr>
      </p:pic>
      <p:sp>
        <p:nvSpPr>
          <p:cNvPr id="8" name="TextBox 7">
            <a:extLst>
              <a:ext uri="{FF2B5EF4-FFF2-40B4-BE49-F238E27FC236}">
                <a16:creationId xmlns:a16="http://schemas.microsoft.com/office/drawing/2014/main" id="{2533F92A-EB10-CBE8-ADC0-50C62F564BC9}"/>
              </a:ext>
            </a:extLst>
          </p:cNvPr>
          <p:cNvSpPr txBox="1"/>
          <p:nvPr/>
        </p:nvSpPr>
        <p:spPr>
          <a:xfrm>
            <a:off x="434050" y="1406325"/>
            <a:ext cx="3096228" cy="369332"/>
          </a:xfrm>
          <a:prstGeom prst="rect">
            <a:avLst/>
          </a:prstGeom>
          <a:noFill/>
        </p:spPr>
        <p:txBody>
          <a:bodyPr wrap="square" rtlCol="0">
            <a:spAutoFit/>
          </a:bodyPr>
          <a:lstStyle/>
          <a:p>
            <a:r>
              <a:rPr lang="vi-VN" dirty="0" err="1"/>
              <a:t>Use-case</a:t>
            </a:r>
            <a:r>
              <a:rPr lang="vi-VN" dirty="0"/>
              <a:t> tổng quan</a:t>
            </a:r>
            <a:endParaRPr lang="en-US" dirty="0"/>
          </a:p>
        </p:txBody>
      </p:sp>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4A07F-6988-3229-A053-983E111E834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A661BC-106B-9E1D-90FF-1B13DA11CBE1}"/>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6</a:t>
            </a:fld>
            <a:endParaRPr lang="en-US"/>
          </a:p>
        </p:txBody>
      </p:sp>
      <p:sp>
        <p:nvSpPr>
          <p:cNvPr id="2" name="Title 1">
            <a:extLst>
              <a:ext uri="{FF2B5EF4-FFF2-40B4-BE49-F238E27FC236}">
                <a16:creationId xmlns:a16="http://schemas.microsoft.com/office/drawing/2014/main" id="{36294831-6A65-E4E7-D240-8A0DAD14209A}"/>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sp>
        <p:nvSpPr>
          <p:cNvPr id="8" name="TextBox 7">
            <a:extLst>
              <a:ext uri="{FF2B5EF4-FFF2-40B4-BE49-F238E27FC236}">
                <a16:creationId xmlns:a16="http://schemas.microsoft.com/office/drawing/2014/main" id="{45F02D60-A63A-636C-E5DE-189756525AFD}"/>
              </a:ext>
            </a:extLst>
          </p:cNvPr>
          <p:cNvSpPr txBox="1"/>
          <p:nvPr/>
        </p:nvSpPr>
        <p:spPr>
          <a:xfrm>
            <a:off x="434049" y="1406325"/>
            <a:ext cx="5764193" cy="369332"/>
          </a:xfrm>
          <a:prstGeom prst="rect">
            <a:avLst/>
          </a:prstGeom>
          <a:noFill/>
        </p:spPr>
        <p:txBody>
          <a:bodyPr wrap="square" rtlCol="0">
            <a:spAutoFit/>
          </a:bodyPr>
          <a:lstStyle/>
          <a:p>
            <a:r>
              <a:rPr lang="vi-VN" dirty="0" err="1"/>
              <a:t>Use-case</a:t>
            </a:r>
            <a:r>
              <a:rPr lang="vi-VN" dirty="0"/>
              <a:t> phân rã chức năng : Đăng nhập</a:t>
            </a:r>
            <a:endParaRPr lang="en-US" dirty="0"/>
          </a:p>
        </p:txBody>
      </p:sp>
      <p:pic>
        <p:nvPicPr>
          <p:cNvPr id="4" name="Picture 3">
            <a:extLst>
              <a:ext uri="{FF2B5EF4-FFF2-40B4-BE49-F238E27FC236}">
                <a16:creationId xmlns:a16="http://schemas.microsoft.com/office/drawing/2014/main" id="{E111ED0E-D7DE-B5F4-2FB0-90CE7F963000}"/>
              </a:ext>
            </a:extLst>
          </p:cNvPr>
          <p:cNvPicPr>
            <a:picLocks noChangeAspect="1"/>
          </p:cNvPicPr>
          <p:nvPr/>
        </p:nvPicPr>
        <p:blipFill>
          <a:blip r:embed="rId2"/>
          <a:stretch>
            <a:fillRect/>
          </a:stretch>
        </p:blipFill>
        <p:spPr>
          <a:xfrm>
            <a:off x="1273215" y="2332369"/>
            <a:ext cx="6779404" cy="3192881"/>
          </a:xfrm>
          <a:prstGeom prst="rect">
            <a:avLst/>
          </a:prstGeom>
        </p:spPr>
      </p:pic>
    </p:spTree>
    <p:extLst>
      <p:ext uri="{BB962C8B-B14F-4D97-AF65-F5344CB8AC3E}">
        <p14:creationId xmlns:p14="http://schemas.microsoft.com/office/powerpoint/2010/main" val="175847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5EA32-8DED-C200-1207-F79299C35D3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180DAD-F70A-D2A2-D152-FF93DC7D0B39}"/>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CA4C4A9A-152B-D197-B744-0D18765E7087}"/>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sp>
        <p:nvSpPr>
          <p:cNvPr id="8" name="TextBox 7">
            <a:extLst>
              <a:ext uri="{FF2B5EF4-FFF2-40B4-BE49-F238E27FC236}">
                <a16:creationId xmlns:a16="http://schemas.microsoft.com/office/drawing/2014/main" id="{956A9D56-0B6C-F5F2-E0D8-A9F3D4CB144F}"/>
              </a:ext>
            </a:extLst>
          </p:cNvPr>
          <p:cNvSpPr txBox="1"/>
          <p:nvPr/>
        </p:nvSpPr>
        <p:spPr>
          <a:xfrm>
            <a:off x="434049" y="1429474"/>
            <a:ext cx="5764193" cy="369332"/>
          </a:xfrm>
          <a:prstGeom prst="rect">
            <a:avLst/>
          </a:prstGeom>
          <a:noFill/>
        </p:spPr>
        <p:txBody>
          <a:bodyPr wrap="square" rtlCol="0">
            <a:spAutoFit/>
          </a:bodyPr>
          <a:lstStyle/>
          <a:p>
            <a:r>
              <a:rPr lang="vi-VN" dirty="0" err="1"/>
              <a:t>Use-case</a:t>
            </a:r>
            <a:r>
              <a:rPr lang="vi-VN" dirty="0"/>
              <a:t> phân rã chức năng : Tra cứu thông tin</a:t>
            </a:r>
            <a:endParaRPr lang="en-US" dirty="0"/>
          </a:p>
        </p:txBody>
      </p:sp>
      <p:pic>
        <p:nvPicPr>
          <p:cNvPr id="6" name="Picture 5">
            <a:extLst>
              <a:ext uri="{FF2B5EF4-FFF2-40B4-BE49-F238E27FC236}">
                <a16:creationId xmlns:a16="http://schemas.microsoft.com/office/drawing/2014/main" id="{E32B992E-C9E0-62FD-EC6A-B0E528A4A0E0}"/>
              </a:ext>
            </a:extLst>
          </p:cNvPr>
          <p:cNvPicPr>
            <a:picLocks noChangeAspect="1"/>
          </p:cNvPicPr>
          <p:nvPr/>
        </p:nvPicPr>
        <p:blipFill>
          <a:blip r:embed="rId2"/>
          <a:stretch>
            <a:fillRect/>
          </a:stretch>
        </p:blipFill>
        <p:spPr>
          <a:xfrm>
            <a:off x="1579943" y="1939736"/>
            <a:ext cx="5764194" cy="3920610"/>
          </a:xfrm>
          <a:prstGeom prst="rect">
            <a:avLst/>
          </a:prstGeom>
        </p:spPr>
      </p:pic>
    </p:spTree>
    <p:extLst>
      <p:ext uri="{BB962C8B-B14F-4D97-AF65-F5344CB8AC3E}">
        <p14:creationId xmlns:p14="http://schemas.microsoft.com/office/powerpoint/2010/main" val="14859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0EA78-5722-4CC7-49CE-8DD8D4CE5E7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830EB1-3307-E649-389F-F9B25F6C10EA}"/>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8</a:t>
            </a:fld>
            <a:endParaRPr lang="en-US"/>
          </a:p>
        </p:txBody>
      </p:sp>
      <p:sp>
        <p:nvSpPr>
          <p:cNvPr id="2" name="Title 1">
            <a:extLst>
              <a:ext uri="{FF2B5EF4-FFF2-40B4-BE49-F238E27FC236}">
                <a16:creationId xmlns:a16="http://schemas.microsoft.com/office/drawing/2014/main" id="{4A7179F8-D730-72AA-779B-34AB305B879A}"/>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sp>
        <p:nvSpPr>
          <p:cNvPr id="8" name="TextBox 7">
            <a:extLst>
              <a:ext uri="{FF2B5EF4-FFF2-40B4-BE49-F238E27FC236}">
                <a16:creationId xmlns:a16="http://schemas.microsoft.com/office/drawing/2014/main" id="{0F68DB13-9C57-9C5F-CCB5-ED6C8491DE0A}"/>
              </a:ext>
            </a:extLst>
          </p:cNvPr>
          <p:cNvSpPr txBox="1"/>
          <p:nvPr/>
        </p:nvSpPr>
        <p:spPr>
          <a:xfrm>
            <a:off x="434049" y="1429474"/>
            <a:ext cx="5764193" cy="369332"/>
          </a:xfrm>
          <a:prstGeom prst="rect">
            <a:avLst/>
          </a:prstGeom>
          <a:noFill/>
        </p:spPr>
        <p:txBody>
          <a:bodyPr wrap="square" rtlCol="0">
            <a:spAutoFit/>
          </a:bodyPr>
          <a:lstStyle/>
          <a:p>
            <a:r>
              <a:rPr lang="vi-VN" dirty="0" err="1"/>
              <a:t>Use-case</a:t>
            </a:r>
            <a:r>
              <a:rPr lang="vi-VN" dirty="0"/>
              <a:t> phân rã chức năng : Quản lý hộ khẩu</a:t>
            </a:r>
            <a:endParaRPr lang="en-US" dirty="0"/>
          </a:p>
        </p:txBody>
      </p:sp>
      <p:pic>
        <p:nvPicPr>
          <p:cNvPr id="4" name="Picture 3">
            <a:extLst>
              <a:ext uri="{FF2B5EF4-FFF2-40B4-BE49-F238E27FC236}">
                <a16:creationId xmlns:a16="http://schemas.microsoft.com/office/drawing/2014/main" id="{ED8AB148-711D-C531-04C7-9ED20538C476}"/>
              </a:ext>
            </a:extLst>
          </p:cNvPr>
          <p:cNvPicPr>
            <a:picLocks noChangeAspect="1"/>
          </p:cNvPicPr>
          <p:nvPr/>
        </p:nvPicPr>
        <p:blipFill>
          <a:blip r:embed="rId2"/>
          <a:stretch>
            <a:fillRect/>
          </a:stretch>
        </p:blipFill>
        <p:spPr>
          <a:xfrm>
            <a:off x="1099594" y="2287241"/>
            <a:ext cx="6515209" cy="3436439"/>
          </a:xfrm>
          <a:prstGeom prst="rect">
            <a:avLst/>
          </a:prstGeom>
        </p:spPr>
      </p:pic>
    </p:spTree>
    <p:extLst>
      <p:ext uri="{BB962C8B-B14F-4D97-AF65-F5344CB8AC3E}">
        <p14:creationId xmlns:p14="http://schemas.microsoft.com/office/powerpoint/2010/main" val="2808606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6A5CC-5B8A-DBD1-FDF1-8928C257827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FF536D-EAF8-C6FF-E940-2B894C3184D9}"/>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9</a:t>
            </a:fld>
            <a:endParaRPr lang="en-US"/>
          </a:p>
        </p:txBody>
      </p:sp>
      <p:sp>
        <p:nvSpPr>
          <p:cNvPr id="2" name="Title 1">
            <a:extLst>
              <a:ext uri="{FF2B5EF4-FFF2-40B4-BE49-F238E27FC236}">
                <a16:creationId xmlns:a16="http://schemas.microsoft.com/office/drawing/2014/main" id="{3C6E5007-25B1-DED4-AB99-C00D5EC7FA46}"/>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sp>
        <p:nvSpPr>
          <p:cNvPr id="8" name="TextBox 7">
            <a:extLst>
              <a:ext uri="{FF2B5EF4-FFF2-40B4-BE49-F238E27FC236}">
                <a16:creationId xmlns:a16="http://schemas.microsoft.com/office/drawing/2014/main" id="{F70AD3B2-B0EC-E344-65ED-FFD1A018200F}"/>
              </a:ext>
            </a:extLst>
          </p:cNvPr>
          <p:cNvSpPr txBox="1"/>
          <p:nvPr/>
        </p:nvSpPr>
        <p:spPr>
          <a:xfrm>
            <a:off x="434049" y="1429474"/>
            <a:ext cx="5764193" cy="369332"/>
          </a:xfrm>
          <a:prstGeom prst="rect">
            <a:avLst/>
          </a:prstGeom>
          <a:noFill/>
        </p:spPr>
        <p:txBody>
          <a:bodyPr wrap="square" rtlCol="0">
            <a:spAutoFit/>
          </a:bodyPr>
          <a:lstStyle/>
          <a:p>
            <a:r>
              <a:rPr lang="vi-VN" dirty="0" err="1"/>
              <a:t>Use-case</a:t>
            </a:r>
            <a:r>
              <a:rPr lang="vi-VN" dirty="0"/>
              <a:t> phân rã chức năng : Quản lý nhân khẩu</a:t>
            </a:r>
            <a:endParaRPr lang="en-US" dirty="0"/>
          </a:p>
        </p:txBody>
      </p:sp>
      <p:pic>
        <p:nvPicPr>
          <p:cNvPr id="6" name="Picture 5">
            <a:extLst>
              <a:ext uri="{FF2B5EF4-FFF2-40B4-BE49-F238E27FC236}">
                <a16:creationId xmlns:a16="http://schemas.microsoft.com/office/drawing/2014/main" id="{5975F1BA-9E2C-C852-6A44-82B670285A84}"/>
              </a:ext>
            </a:extLst>
          </p:cNvPr>
          <p:cNvPicPr>
            <a:picLocks noChangeAspect="1"/>
          </p:cNvPicPr>
          <p:nvPr/>
        </p:nvPicPr>
        <p:blipFill>
          <a:blip r:embed="rId2"/>
          <a:stretch>
            <a:fillRect/>
          </a:stretch>
        </p:blipFill>
        <p:spPr>
          <a:xfrm>
            <a:off x="1223487" y="2184051"/>
            <a:ext cx="5643896" cy="3458607"/>
          </a:xfrm>
          <a:prstGeom prst="rect">
            <a:avLst/>
          </a:prstGeom>
        </p:spPr>
      </p:pic>
    </p:spTree>
    <p:extLst>
      <p:ext uri="{BB962C8B-B14F-4D97-AF65-F5344CB8AC3E}">
        <p14:creationId xmlns:p14="http://schemas.microsoft.com/office/powerpoint/2010/main" val="29756015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TotalTime>
  <Words>721</Words>
  <Application>Microsoft Office PowerPoint</Application>
  <PresentationFormat>On-screen Show (4:3)</PresentationFormat>
  <Paragraphs>124</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Courier New</vt:lpstr>
      <vt:lpstr>Lato</vt:lpstr>
      <vt:lpstr>Symbol</vt:lpstr>
      <vt:lpstr>Office Theme</vt:lpstr>
      <vt:lpstr>PowerPoint Presentation</vt:lpstr>
      <vt:lpstr>Bài toán</vt:lpstr>
      <vt:lpstr>Danh sách tác nhân, use-case </vt:lpstr>
      <vt:lpstr>Danh sách tác nhân, use-case </vt:lpstr>
      <vt:lpstr>Biểu đồ Use-case</vt:lpstr>
      <vt:lpstr>Biểu đồ Use-case</vt:lpstr>
      <vt:lpstr>Biểu đồ Use-case</vt:lpstr>
      <vt:lpstr>Biểu đồ Use-case</vt:lpstr>
      <vt:lpstr>Biểu đồ Use-case</vt:lpstr>
      <vt:lpstr>Biểu đồ Use-case</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Đặc tả sử dụng</vt:lpstr>
      <vt:lpstr>Chức năng phi hệ thống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KhHuyen</cp:lastModifiedBy>
  <cp:revision>15</cp:revision>
  <dcterms:created xsi:type="dcterms:W3CDTF">2021-05-28T04:32:29Z</dcterms:created>
  <dcterms:modified xsi:type="dcterms:W3CDTF">2024-11-09T03:39:30Z</dcterms:modified>
</cp:coreProperties>
</file>